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338" r:id="rId3"/>
    <p:sldId id="339" r:id="rId4"/>
    <p:sldId id="343" r:id="rId5"/>
    <p:sldId id="344" r:id="rId6"/>
    <p:sldId id="346" r:id="rId7"/>
    <p:sldId id="345" r:id="rId8"/>
    <p:sldId id="271" r:id="rId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/>
    <p:restoredTop sz="93887"/>
  </p:normalViewPr>
  <p:slideViewPr>
    <p:cSldViewPr snapToGrid="0">
      <p:cViewPr varScale="1">
        <p:scale>
          <a:sx n="138" d="100"/>
          <a:sy n="138" d="100"/>
        </p:scale>
        <p:origin x="32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28129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31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tags" Target="../tags/tag12.xml"/><Relationship Id="rId7" Type="http://schemas.openxmlformats.org/officeDocument/2006/relationships/tags" Target="../tags/tag13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1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73.xml"/><Relationship Id="rId2" Type="http://schemas.openxmlformats.org/officeDocument/2006/relationships/tags" Target="../tags/tag74.xml"/><Relationship Id="rId3" Type="http://schemas.openxmlformats.org/officeDocument/2006/relationships/tags" Target="../tags/tag75.xml"/><Relationship Id="rId4" Type="http://schemas.openxmlformats.org/officeDocument/2006/relationships/tags" Target="../tags/tag76.xml"/><Relationship Id="rId5" Type="http://schemas.openxmlformats.org/officeDocument/2006/relationships/tags" Target="../tags/tag77.xml"/><Relationship Id="rId6" Type="http://schemas.openxmlformats.org/officeDocument/2006/relationships/tags" Target="../tags/tag78.xml"/><Relationship Id="rId7" Type="http://schemas.openxmlformats.org/officeDocument/2006/relationships/tags" Target="../tags/tag79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2.png"/><Relationship Id="rId10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4" Type="http://schemas.openxmlformats.org/officeDocument/2006/relationships/tags" Target="../tags/tag83.xml"/><Relationship Id="rId5" Type="http://schemas.openxmlformats.org/officeDocument/2006/relationships/tags" Target="../tags/tag84.xml"/><Relationship Id="rId6" Type="http://schemas.openxmlformats.org/officeDocument/2006/relationships/tags" Target="../tags/tag85.xml"/><Relationship Id="rId7" Type="http://schemas.openxmlformats.org/officeDocument/2006/relationships/slideMaster" Target="../slideMasters/slideMaster1.xml"/><Relationship Id="rId8" Type="http://schemas.openxmlformats.org/officeDocument/2006/relationships/image" Target="../media/image6.png"/><Relationship Id="rId9" Type="http://schemas.openxmlformats.org/officeDocument/2006/relationships/image" Target="file:///C:\Users\1V994W2\PycharmProjects\PPT_Background_Generation/pic_temp/pic_sup.png" TargetMode="External"/><Relationship Id="rId1" Type="http://schemas.openxmlformats.org/officeDocument/2006/relationships/tags" Target="../tags/tag80.xml"/><Relationship Id="rId2" Type="http://schemas.openxmlformats.org/officeDocument/2006/relationships/tags" Target="../tags/tag81.xml"/></Relationships>
</file>

<file path=ppt/slideLayouts/_rels/slideLayout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86.xml"/><Relationship Id="rId2" Type="http://schemas.openxmlformats.org/officeDocument/2006/relationships/tags" Target="../tags/tag87.xml"/><Relationship Id="rId3" Type="http://schemas.openxmlformats.org/officeDocument/2006/relationships/tags" Target="../tags/tag88.xml"/><Relationship Id="rId4" Type="http://schemas.openxmlformats.org/officeDocument/2006/relationships/tags" Target="../tags/tag89.xml"/><Relationship Id="rId5" Type="http://schemas.openxmlformats.org/officeDocument/2006/relationships/tags" Target="../tags/tag90.xml"/><Relationship Id="rId6" Type="http://schemas.openxmlformats.org/officeDocument/2006/relationships/tags" Target="../tags/tag91.xml"/><Relationship Id="rId7" Type="http://schemas.openxmlformats.org/officeDocument/2006/relationships/tags" Target="../tags/tag92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2.png"/><Relationship Id="rId10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3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93.xml"/><Relationship Id="rId2" Type="http://schemas.openxmlformats.org/officeDocument/2006/relationships/tags" Target="../tags/tag94.xml"/><Relationship Id="rId3" Type="http://schemas.openxmlformats.org/officeDocument/2006/relationships/tags" Target="../tags/tag95.xml"/><Relationship Id="rId4" Type="http://schemas.openxmlformats.org/officeDocument/2006/relationships/tags" Target="../tags/tag96.xml"/><Relationship Id="rId5" Type="http://schemas.openxmlformats.org/officeDocument/2006/relationships/tags" Target="../tags/tag97.xml"/><Relationship Id="rId6" Type="http://schemas.openxmlformats.org/officeDocument/2006/relationships/tags" Target="../tags/tag98.xml"/><Relationship Id="rId7" Type="http://schemas.openxmlformats.org/officeDocument/2006/relationships/tags" Target="../tags/tag99.xml"/><Relationship Id="rId8" Type="http://schemas.openxmlformats.org/officeDocument/2006/relationships/tags" Target="../tags/tag100.xml"/><Relationship Id="rId9" Type="http://schemas.openxmlformats.org/officeDocument/2006/relationships/tags" Target="../tags/tag101.xml"/><Relationship Id="rId10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4" Type="http://schemas.openxmlformats.org/officeDocument/2006/relationships/tags" Target="../tags/tag105.xml"/><Relationship Id="rId5" Type="http://schemas.openxmlformats.org/officeDocument/2006/relationships/tags" Target="../tags/tag106.xml"/><Relationship Id="rId6" Type="http://schemas.openxmlformats.org/officeDocument/2006/relationships/tags" Target="../tags/tag107.xml"/><Relationship Id="rId7" Type="http://schemas.openxmlformats.org/officeDocument/2006/relationships/tags" Target="../tags/tag108.xml"/><Relationship Id="rId8" Type="http://schemas.openxmlformats.org/officeDocument/2006/relationships/tags" Target="../tags/tag109.xml"/><Relationship Id="rId9" Type="http://schemas.openxmlformats.org/officeDocument/2006/relationships/slideMaster" Target="../slideMasters/slideMaster1.xml"/><Relationship Id="rId10" Type="http://schemas.openxmlformats.org/officeDocument/2006/relationships/image" Target="../media/image2.png"/><Relationship Id="rId11" Type="http://schemas.openxmlformats.org/officeDocument/2006/relationships/image" Target="file:///C:\Users\1V994W2\PycharmProjects\PPT_Background_Generation/pic_temp/0_pic_quater_left_up.png" TargetMode="External"/><Relationship Id="rId1" Type="http://schemas.openxmlformats.org/officeDocument/2006/relationships/tags" Target="../tags/tag102.xml"/><Relationship Id="rId2" Type="http://schemas.openxmlformats.org/officeDocument/2006/relationships/tags" Target="../tags/tag103.xml"/></Relationships>
</file>

<file path=ppt/slideLayouts/_rels/slideLayout15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1.xml"/><Relationship Id="rId12" Type="http://schemas.openxmlformats.org/officeDocument/2006/relationships/image" Target="../media/image2.png"/><Relationship Id="rId13" Type="http://schemas.openxmlformats.org/officeDocument/2006/relationships/image" Target="file:///C:\Users\1V994W2\PycharmProjects\PPT_Background_Generation/pic_temp/0_pic_quater_left_up.png" TargetMode="External"/><Relationship Id="rId14" Type="http://schemas.openxmlformats.org/officeDocument/2006/relationships/image" Target="../media/image3.png"/><Relationship Id="rId15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10.xml"/><Relationship Id="rId2" Type="http://schemas.openxmlformats.org/officeDocument/2006/relationships/tags" Target="../tags/tag111.xml"/><Relationship Id="rId3" Type="http://schemas.openxmlformats.org/officeDocument/2006/relationships/tags" Target="../tags/tag112.xml"/><Relationship Id="rId4" Type="http://schemas.openxmlformats.org/officeDocument/2006/relationships/tags" Target="../tags/tag113.xml"/><Relationship Id="rId5" Type="http://schemas.openxmlformats.org/officeDocument/2006/relationships/tags" Target="../tags/tag114.xml"/><Relationship Id="rId6" Type="http://schemas.openxmlformats.org/officeDocument/2006/relationships/tags" Target="../tags/tag115.xml"/><Relationship Id="rId7" Type="http://schemas.openxmlformats.org/officeDocument/2006/relationships/tags" Target="../tags/tag116.xml"/><Relationship Id="rId8" Type="http://schemas.openxmlformats.org/officeDocument/2006/relationships/tags" Target="../tags/tag117.xml"/><Relationship Id="rId9" Type="http://schemas.openxmlformats.org/officeDocument/2006/relationships/tags" Target="../tags/tag118.xml"/><Relationship Id="rId10" Type="http://schemas.openxmlformats.org/officeDocument/2006/relationships/tags" Target="../tags/tag119.xml"/></Relationships>
</file>

<file path=ppt/slideLayouts/_rels/slideLayout16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1.xml"/><Relationship Id="rId12" Type="http://schemas.openxmlformats.org/officeDocument/2006/relationships/image" Target="../media/image2.png"/><Relationship Id="rId13" Type="http://schemas.openxmlformats.org/officeDocument/2006/relationships/image" Target="file:///C:\Users\1V994W2\PycharmProjects\PPT_Background_Generation/pic_temp/0_pic_quater_left_up.png" TargetMode="External"/><Relationship Id="rId14" Type="http://schemas.openxmlformats.org/officeDocument/2006/relationships/image" Target="../media/image3.png"/><Relationship Id="rId15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20.xml"/><Relationship Id="rId2" Type="http://schemas.openxmlformats.org/officeDocument/2006/relationships/tags" Target="../tags/tag121.xml"/><Relationship Id="rId3" Type="http://schemas.openxmlformats.org/officeDocument/2006/relationships/tags" Target="../tags/tag122.xml"/><Relationship Id="rId4" Type="http://schemas.openxmlformats.org/officeDocument/2006/relationships/tags" Target="../tags/tag123.xml"/><Relationship Id="rId5" Type="http://schemas.openxmlformats.org/officeDocument/2006/relationships/tags" Target="../tags/tag124.xml"/><Relationship Id="rId6" Type="http://schemas.openxmlformats.org/officeDocument/2006/relationships/tags" Target="../tags/tag125.xml"/><Relationship Id="rId7" Type="http://schemas.openxmlformats.org/officeDocument/2006/relationships/tags" Target="../tags/tag126.xml"/><Relationship Id="rId8" Type="http://schemas.openxmlformats.org/officeDocument/2006/relationships/tags" Target="../tags/tag127.xml"/><Relationship Id="rId9" Type="http://schemas.openxmlformats.org/officeDocument/2006/relationships/tags" Target="../tags/tag128.xml"/><Relationship Id="rId10" Type="http://schemas.openxmlformats.org/officeDocument/2006/relationships/tags" Target="../tags/tag129.xml"/></Relationships>
</file>

<file path=ppt/slideLayouts/_rels/slideLayout17.xml.rels><?xml version="1.0" encoding="UTF-8" standalone="yes"?>
<Relationships xmlns="http://schemas.openxmlformats.org/package/2006/relationships"><Relationship Id="rId11" Type="http://schemas.openxmlformats.org/officeDocument/2006/relationships/tags" Target="../tags/tag140.xml"/><Relationship Id="rId12" Type="http://schemas.openxmlformats.org/officeDocument/2006/relationships/tags" Target="../tags/tag141.xml"/><Relationship Id="rId13" Type="http://schemas.openxmlformats.org/officeDocument/2006/relationships/slideMaster" Target="../slideMasters/slideMaster1.xml"/><Relationship Id="rId14" Type="http://schemas.openxmlformats.org/officeDocument/2006/relationships/image" Target="../media/image2.png"/><Relationship Id="rId15" Type="http://schemas.openxmlformats.org/officeDocument/2006/relationships/image" Target="file:///C:\Users\1V994W2\PycharmProjects\PPT_Background_Generation/pic_temp/0_pic_quater_left_up.png" TargetMode="External"/><Relationship Id="rId16" Type="http://schemas.openxmlformats.org/officeDocument/2006/relationships/image" Target="../media/image3.png"/><Relationship Id="rId17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30.xml"/><Relationship Id="rId2" Type="http://schemas.openxmlformats.org/officeDocument/2006/relationships/tags" Target="../tags/tag131.xml"/><Relationship Id="rId3" Type="http://schemas.openxmlformats.org/officeDocument/2006/relationships/tags" Target="../tags/tag132.xml"/><Relationship Id="rId4" Type="http://schemas.openxmlformats.org/officeDocument/2006/relationships/tags" Target="../tags/tag133.xml"/><Relationship Id="rId5" Type="http://schemas.openxmlformats.org/officeDocument/2006/relationships/tags" Target="../tags/tag134.xml"/><Relationship Id="rId6" Type="http://schemas.openxmlformats.org/officeDocument/2006/relationships/tags" Target="../tags/tag135.xml"/><Relationship Id="rId7" Type="http://schemas.openxmlformats.org/officeDocument/2006/relationships/tags" Target="../tags/tag136.xml"/><Relationship Id="rId8" Type="http://schemas.openxmlformats.org/officeDocument/2006/relationships/tags" Target="../tags/tag137.xml"/><Relationship Id="rId9" Type="http://schemas.openxmlformats.org/officeDocument/2006/relationships/tags" Target="../tags/tag138.xml"/><Relationship Id="rId10" Type="http://schemas.openxmlformats.org/officeDocument/2006/relationships/tags" Target="../tags/tag139.xml"/></Relationships>
</file>

<file path=ppt/slideLayouts/_rels/slideLayout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7.png"/><Relationship Id="rId14" Type="http://schemas.openxmlformats.org/officeDocument/2006/relationships/image" Target="file:///C:\Users\1V994W2\PycharmProjects\PPT_Background_Generation/pic_temp/1_pic_quater_left_down.png" TargetMode="External"/><Relationship Id="rId1" Type="http://schemas.openxmlformats.org/officeDocument/2006/relationships/tags" Target="../tags/tag142.xml"/><Relationship Id="rId2" Type="http://schemas.openxmlformats.org/officeDocument/2006/relationships/tags" Target="../tags/tag143.xml"/><Relationship Id="rId3" Type="http://schemas.openxmlformats.org/officeDocument/2006/relationships/tags" Target="../tags/tag144.xml"/><Relationship Id="rId4" Type="http://schemas.openxmlformats.org/officeDocument/2006/relationships/tags" Target="../tags/tag145.xml"/><Relationship Id="rId5" Type="http://schemas.openxmlformats.org/officeDocument/2006/relationships/tags" Target="../tags/tag146.xml"/><Relationship Id="rId6" Type="http://schemas.openxmlformats.org/officeDocument/2006/relationships/tags" Target="../tags/tag147.xml"/><Relationship Id="rId7" Type="http://schemas.openxmlformats.org/officeDocument/2006/relationships/tags" Target="../tags/tag148.xml"/><Relationship Id="rId8" Type="http://schemas.openxmlformats.org/officeDocument/2006/relationships/tags" Target="../tags/tag149.xml"/><Relationship Id="rId9" Type="http://schemas.openxmlformats.org/officeDocument/2006/relationships/tags" Target="../tags/tag150.xml"/><Relationship Id="rId10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1" Type="http://schemas.openxmlformats.org/officeDocument/2006/relationships/image" Target="file:///C:\Users\1V994W2\PycharmProjects\PPT_Background_Generation/pic_temp/0_pic_quater_left_up.png" TargetMode="External"/><Relationship Id="rId12" Type="http://schemas.openxmlformats.org/officeDocument/2006/relationships/image" Target="../media/image3.png"/><Relationship Id="rId13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tags" Target="../tags/tag19.xml"/><Relationship Id="rId7" Type="http://schemas.openxmlformats.org/officeDocument/2006/relationships/tags" Target="../tags/tag20.xml"/><Relationship Id="rId8" Type="http://schemas.openxmlformats.org/officeDocument/2006/relationships/tags" Target="../tags/tag21.xml"/><Relationship Id="rId9" Type="http://schemas.openxmlformats.org/officeDocument/2006/relationships/slideMaster" Target="../slideMasters/slideMaster1.xml"/><Relationship Id="rId10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8" Type="http://schemas.openxmlformats.org/officeDocument/2006/relationships/image" Target="file:///C:\Users\1V994W2\PycharmProjects\PPT_Background_Generation/pic_temp/pic_half_top.png" TargetMode="External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Layouts/_rels/slideLayout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3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7.xml"/><Relationship Id="rId2" Type="http://schemas.openxmlformats.org/officeDocument/2006/relationships/tags" Target="../tags/tag28.xml"/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tags" Target="../tags/tag31.xml"/><Relationship Id="rId6" Type="http://schemas.openxmlformats.org/officeDocument/2006/relationships/tags" Target="../tags/tag32.xml"/><Relationship Id="rId7" Type="http://schemas.openxmlformats.org/officeDocument/2006/relationships/tags" Target="../tags/tag33.xml"/><Relationship Id="rId8" Type="http://schemas.openxmlformats.org/officeDocument/2006/relationships/tags" Target="../tags/tag34.xml"/><Relationship Id="rId9" Type="http://schemas.openxmlformats.org/officeDocument/2006/relationships/tags" Target="../tags/tag35.xml"/><Relationship Id="rId10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1" Type="http://schemas.openxmlformats.org/officeDocument/2006/relationships/tags" Target="../tags/tag46.xml"/><Relationship Id="rId12" Type="http://schemas.openxmlformats.org/officeDocument/2006/relationships/slideMaster" Target="../slideMasters/slideMaster1.xml"/><Relationship Id="rId13" Type="http://schemas.openxmlformats.org/officeDocument/2006/relationships/image" Target="../media/image2.png"/><Relationship Id="rId14" Type="http://schemas.openxmlformats.org/officeDocument/2006/relationships/image" Target="file:///C:\Users\1V994W2\PycharmProjects\PPT_Background_Generation/pic_temp/0_pic_quater_left_up.png" TargetMode="External"/><Relationship Id="rId15" Type="http://schemas.openxmlformats.org/officeDocument/2006/relationships/image" Target="../media/image3.png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Relationship Id="rId8" Type="http://schemas.openxmlformats.org/officeDocument/2006/relationships/tags" Target="../tags/tag43.xml"/><Relationship Id="rId9" Type="http://schemas.openxmlformats.org/officeDocument/2006/relationships/tags" Target="../tags/tag44.xml"/><Relationship Id="rId10" Type="http://schemas.openxmlformats.org/officeDocument/2006/relationships/tags" Target="../tags/tag4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Relationship Id="rId6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8" Type="http://schemas.openxmlformats.org/officeDocument/2006/relationships/image" Target="../media/image5.png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10" Type="http://schemas.openxmlformats.org/officeDocument/2006/relationships/image" Target="../media/image3.png"/><Relationship Id="rId11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53.xml"/><Relationship Id="rId2" Type="http://schemas.openxmlformats.org/officeDocument/2006/relationships/tags" Target="../tags/tag54.xml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3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56.xml"/><Relationship Id="rId2" Type="http://schemas.openxmlformats.org/officeDocument/2006/relationships/tags" Target="../tags/tag57.xml"/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tags" Target="../tags/tag61.xml"/><Relationship Id="rId7" Type="http://schemas.openxmlformats.org/officeDocument/2006/relationships/tags" Target="../tags/tag62.xml"/><Relationship Id="rId8" Type="http://schemas.openxmlformats.org/officeDocument/2006/relationships/tags" Target="../tags/tag63.xml"/><Relationship Id="rId9" Type="http://schemas.openxmlformats.org/officeDocument/2006/relationships/tags" Target="../tags/tag64.xml"/><Relationship Id="rId10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image" Target="file:///C:\Users\1V994W2\PycharmProjects\PPT_Background_Generation/pic_temp/0_pic_quater_left_up.png" TargetMode="External"/><Relationship Id="rId12" Type="http://schemas.openxmlformats.org/officeDocument/2006/relationships/image" Target="../media/image3.png"/><Relationship Id="rId13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65.xml"/><Relationship Id="rId2" Type="http://schemas.openxmlformats.org/officeDocument/2006/relationships/tags" Target="../tags/tag66.xml"/><Relationship Id="rId3" Type="http://schemas.openxmlformats.org/officeDocument/2006/relationships/tags" Target="../tags/tag67.xml"/><Relationship Id="rId4" Type="http://schemas.openxmlformats.org/officeDocument/2006/relationships/tags" Target="../tags/tag68.xml"/><Relationship Id="rId5" Type="http://schemas.openxmlformats.org/officeDocument/2006/relationships/tags" Target="../tags/tag69.xml"/><Relationship Id="rId6" Type="http://schemas.openxmlformats.org/officeDocument/2006/relationships/tags" Target="../tags/tag70.xml"/><Relationship Id="rId7" Type="http://schemas.openxmlformats.org/officeDocument/2006/relationships/tags" Target="../tags/tag71.xml"/><Relationship Id="rId8" Type="http://schemas.openxmlformats.org/officeDocument/2006/relationships/tags" Target="../tags/tag72.xml"/><Relationship Id="rId9" Type="http://schemas.openxmlformats.org/officeDocument/2006/relationships/slideMaster" Target="../slideMasters/slideMaster1.xml"/><Relationship Id="rId10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tags" Target="../tags/tag1.xml"/><Relationship Id="rId22" Type="http://schemas.openxmlformats.org/officeDocument/2006/relationships/tags" Target="../tags/tag2.xml"/><Relationship Id="rId23" Type="http://schemas.openxmlformats.org/officeDocument/2006/relationships/tags" Target="../tags/tag3.xml"/><Relationship Id="rId24" Type="http://schemas.openxmlformats.org/officeDocument/2006/relationships/tags" Target="../tags/tag4.xml"/><Relationship Id="rId25" Type="http://schemas.openxmlformats.org/officeDocument/2006/relationships/tags" Target="../tags/tag5.xml"/><Relationship Id="rId26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8.png"/><Relationship Id="rId1" Type="http://schemas.openxmlformats.org/officeDocument/2006/relationships/tags" Target="../tags/tag151.x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9.jpeg"/><Relationship Id="rId1" Type="http://schemas.openxmlformats.org/officeDocument/2006/relationships/tags" Target="../tags/tag152.xml"/><Relationship Id="rId2" Type="http://schemas.openxmlformats.org/officeDocument/2006/relationships/tags" Target="../tags/tag1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27295" y="1918980"/>
            <a:ext cx="5681752" cy="122178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烛之武退秦师    </a:t>
            </a:r>
            <a:b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左传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高二年级语文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39636" y="3761038"/>
            <a:ext cx="4933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北京日坛中学  陶然</a:t>
            </a:r>
            <a:endParaRPr lang="zh-CN" altLang="en-US" sz="2000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143000" y="0"/>
            <a:ext cx="6858000" cy="58169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700" b="1">
                <a:solidFill>
                  <a:srgbClr val="FF0000"/>
                </a:solidFill>
                <a:latin typeface="黑体" charset="0"/>
                <a:ea typeface="黑体" charset="0"/>
              </a:rPr>
              <a:t>  </a:t>
            </a:r>
            <a:r>
              <a:rPr lang="zh-CN" altLang="en-US" sz="2700" b="1">
                <a:solidFill>
                  <a:srgbClr val="FF0000"/>
                </a:solidFill>
                <a:latin typeface="黑体" charset="0"/>
                <a:ea typeface="黑体" charset="0"/>
              </a:rPr>
              <a:t>热身：排序训练</a:t>
            </a:r>
          </a:p>
          <a:p>
            <a:pPr eaLnBrk="1" hangingPunct="1"/>
            <a:r>
              <a:rPr lang="en-US" altLang="zh-CN" sz="2700" b="1">
                <a:solidFill>
                  <a:srgbClr val="0000CC"/>
                </a:solidFill>
                <a:latin typeface="黑体" charset="0"/>
                <a:ea typeface="黑体" charset="0"/>
              </a:rPr>
              <a:t>1 </a:t>
            </a:r>
            <a:r>
              <a:rPr lang="zh-CN" altLang="en-US" sz="2700" b="1">
                <a:solidFill>
                  <a:srgbClr val="0000CC"/>
                </a:solidFill>
                <a:latin typeface="黑体" charset="0"/>
                <a:ea typeface="黑体" charset="0"/>
              </a:rPr>
              <a:t>夫晋，何厌之有？既东封郑、又欲肆其西封，若不阙秦，将焉取之？阙秦以利晋，唯君图之。</a:t>
            </a:r>
          </a:p>
          <a:p>
            <a:pPr eaLnBrk="1" hangingPunct="1"/>
            <a:r>
              <a:rPr lang="en-US" altLang="zh-CN" sz="2700" b="1">
                <a:solidFill>
                  <a:srgbClr val="0000CC"/>
                </a:solidFill>
                <a:latin typeface="黑体" charset="0"/>
                <a:ea typeface="黑体" charset="0"/>
              </a:rPr>
              <a:t>2 </a:t>
            </a:r>
            <a:r>
              <a:rPr lang="zh-CN" altLang="en-US" sz="2700" b="1">
                <a:solidFill>
                  <a:srgbClr val="0000CC"/>
                </a:solidFill>
                <a:latin typeface="黑体" charset="0"/>
                <a:ea typeface="黑体" charset="0"/>
              </a:rPr>
              <a:t>若亡郑而有益于君，敢以烦执事。越国以鄙远，君知其难也。焉用亡郑以陪邻？邻之厚，君之薄也。</a:t>
            </a:r>
          </a:p>
          <a:p>
            <a:pPr eaLnBrk="1" hangingPunct="1"/>
            <a:r>
              <a:rPr lang="en-US" altLang="zh-CN" sz="2700" b="1">
                <a:solidFill>
                  <a:srgbClr val="0000CC"/>
                </a:solidFill>
                <a:latin typeface="黑体" charset="0"/>
                <a:ea typeface="黑体" charset="0"/>
              </a:rPr>
              <a:t>3</a:t>
            </a:r>
            <a:r>
              <a:rPr lang="zh-CN" altLang="en-US" sz="2700" b="1">
                <a:solidFill>
                  <a:srgbClr val="0000CC"/>
                </a:solidFill>
                <a:latin typeface="黑体" charset="0"/>
                <a:ea typeface="黑体" charset="0"/>
              </a:rPr>
              <a:t>且君尝为晋君赐矣；许君焦、瑕，朝济而夕设版焉，君之所知也。 。</a:t>
            </a:r>
          </a:p>
          <a:p>
            <a:pPr eaLnBrk="1" hangingPunct="1"/>
            <a:r>
              <a:rPr lang="en-US" altLang="zh-CN" sz="2700" b="1">
                <a:solidFill>
                  <a:srgbClr val="0000CC"/>
                </a:solidFill>
                <a:latin typeface="黑体" charset="0"/>
                <a:ea typeface="黑体" charset="0"/>
              </a:rPr>
              <a:t>4</a:t>
            </a:r>
            <a:r>
              <a:rPr lang="zh-CN" altLang="en-US" sz="2700" b="1">
                <a:solidFill>
                  <a:srgbClr val="0000CC"/>
                </a:solidFill>
                <a:latin typeface="黑体" charset="0"/>
                <a:ea typeface="黑体" charset="0"/>
              </a:rPr>
              <a:t>若舍郑以为东道主，行李之往来，共其乏  困，君亦无所害</a:t>
            </a:r>
          </a:p>
          <a:p>
            <a:pPr eaLnBrk="1" hangingPunct="1"/>
            <a:r>
              <a:rPr lang="en-US" altLang="zh-CN" sz="2700" b="1">
                <a:solidFill>
                  <a:srgbClr val="0000CC"/>
                </a:solidFill>
                <a:latin typeface="黑体" charset="0"/>
                <a:ea typeface="黑体" charset="0"/>
              </a:rPr>
              <a:t>5 </a:t>
            </a:r>
            <a:r>
              <a:rPr lang="zh-CN" altLang="en-US" sz="2700" b="1">
                <a:solidFill>
                  <a:srgbClr val="0000CC"/>
                </a:solidFill>
                <a:latin typeface="黑体" charset="0"/>
                <a:ea typeface="黑体" charset="0"/>
              </a:rPr>
              <a:t>秦、晋围郑，郑既知亡矣</a:t>
            </a:r>
            <a:r>
              <a:rPr lang="zh-CN" altLang="en-US" sz="2700" b="1">
                <a:solidFill>
                  <a:schemeClr val="tx2"/>
                </a:solidFill>
              </a:rPr>
              <a:t>。</a:t>
            </a:r>
            <a:endParaRPr lang="zh-CN" altLang="en-US" sz="2700" b="1">
              <a:solidFill>
                <a:schemeClr val="tx2"/>
              </a:solidFill>
              <a:latin typeface="黑体" charset="0"/>
              <a:ea typeface="黑体" charset="0"/>
            </a:endParaRPr>
          </a:p>
          <a:p>
            <a:pPr eaLnBrk="1" hangingPunct="1"/>
            <a:endParaRPr lang="zh-CN" altLang="en-US" sz="2700" b="1">
              <a:solidFill>
                <a:schemeClr val="tx2"/>
              </a:solidFill>
            </a:endParaRPr>
          </a:p>
          <a:p>
            <a:pPr eaLnBrk="1" hangingPunct="1"/>
            <a:endParaRPr lang="en-US" altLang="zh-CN" sz="21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143000" y="628651"/>
            <a:ext cx="6858000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2100" b="1">
                <a:solidFill>
                  <a:schemeClr val="accent2"/>
                </a:solidFill>
              </a:rPr>
              <a:t>    </a:t>
            </a:r>
            <a:r>
              <a:rPr lang="zh-CN" altLang="en-US" sz="2100" b="1">
                <a:solidFill>
                  <a:srgbClr val="FF0066"/>
                </a:solidFill>
              </a:rPr>
              <a:t>夜</a:t>
            </a:r>
            <a:r>
              <a:rPr lang="zh-CN" altLang="en-US" sz="2100" b="1">
                <a:solidFill>
                  <a:schemeClr val="accent2"/>
                </a:solidFill>
              </a:rPr>
              <a:t>，缒</a:t>
            </a:r>
            <a:r>
              <a:rPr lang="zh-CN" altLang="en-US" sz="2100" b="1">
                <a:solidFill>
                  <a:srgbClr val="FF0066"/>
                </a:solidFill>
              </a:rPr>
              <a:t>而</a:t>
            </a:r>
            <a:r>
              <a:rPr lang="zh-CN" altLang="en-US" sz="2100" b="1">
                <a:solidFill>
                  <a:schemeClr val="accent2"/>
                </a:solidFill>
              </a:rPr>
              <a:t>出。见秦伯曰：“秦、晋围郑，郑</a:t>
            </a:r>
            <a:r>
              <a:rPr lang="zh-CN" altLang="en-US" sz="2100" b="1">
                <a:solidFill>
                  <a:srgbClr val="FF0066"/>
                </a:solidFill>
              </a:rPr>
              <a:t>既</a:t>
            </a:r>
            <a:r>
              <a:rPr lang="zh-CN" altLang="en-US" sz="2100" b="1">
                <a:solidFill>
                  <a:schemeClr val="accent2"/>
                </a:solidFill>
              </a:rPr>
              <a:t>知亡矣。</a:t>
            </a:r>
          </a:p>
          <a:p>
            <a:pPr eaLnBrk="1" hangingPunct="1"/>
            <a:endParaRPr lang="zh-CN" altLang="en-US" sz="2100" b="1">
              <a:solidFill>
                <a:schemeClr val="accent2"/>
              </a:solidFill>
            </a:endParaRPr>
          </a:p>
          <a:p>
            <a:pPr eaLnBrk="1" hangingPunct="1"/>
            <a:r>
              <a:rPr lang="zh-CN" altLang="en-US" sz="2100" b="1" u="sng">
                <a:solidFill>
                  <a:schemeClr val="accent2"/>
                </a:solidFill>
              </a:rPr>
              <a:t>若亡郑而有益于君</a:t>
            </a:r>
            <a:r>
              <a:rPr lang="zh-CN" altLang="en-US" sz="2100" b="1">
                <a:solidFill>
                  <a:schemeClr val="accent2"/>
                </a:solidFill>
              </a:rPr>
              <a:t>，敢</a:t>
            </a:r>
            <a:r>
              <a:rPr lang="zh-CN" altLang="en-US" sz="2100" b="1">
                <a:solidFill>
                  <a:srgbClr val="FF0066"/>
                </a:solidFill>
              </a:rPr>
              <a:t>以</a:t>
            </a:r>
            <a:r>
              <a:rPr lang="zh-CN" altLang="en-US" sz="2100" b="1">
                <a:solidFill>
                  <a:schemeClr val="accent2"/>
                </a:solidFill>
              </a:rPr>
              <a:t>烦执事。越国以</a:t>
            </a:r>
            <a:r>
              <a:rPr lang="zh-CN" altLang="en-US" sz="2100" b="1">
                <a:solidFill>
                  <a:srgbClr val="FF0066"/>
                </a:solidFill>
              </a:rPr>
              <a:t>鄙远</a:t>
            </a:r>
            <a:r>
              <a:rPr lang="zh-CN" altLang="en-US" sz="2100" b="1">
                <a:solidFill>
                  <a:schemeClr val="accent2"/>
                </a:solidFill>
              </a:rPr>
              <a:t>，君知其</a:t>
            </a:r>
          </a:p>
          <a:p>
            <a:pPr eaLnBrk="1" hangingPunct="1"/>
            <a:endParaRPr lang="zh-CN" altLang="en-US" sz="2100" b="1">
              <a:solidFill>
                <a:schemeClr val="accent2"/>
              </a:solidFill>
            </a:endParaRPr>
          </a:p>
          <a:p>
            <a:pPr eaLnBrk="1" hangingPunct="1"/>
            <a:r>
              <a:rPr lang="zh-CN" altLang="en-US" sz="2100" b="1">
                <a:solidFill>
                  <a:schemeClr val="accent2"/>
                </a:solidFill>
              </a:rPr>
              <a:t>难也。</a:t>
            </a:r>
            <a:r>
              <a:rPr lang="zh-CN" altLang="en-US" sz="2100" b="1">
                <a:solidFill>
                  <a:srgbClr val="FF0066"/>
                </a:solidFill>
              </a:rPr>
              <a:t>焉</a:t>
            </a:r>
            <a:r>
              <a:rPr lang="zh-CN" altLang="en-US" sz="2100" b="1">
                <a:solidFill>
                  <a:schemeClr val="accent2"/>
                </a:solidFill>
              </a:rPr>
              <a:t>用亡郑以陪邻？邻</a:t>
            </a:r>
            <a:r>
              <a:rPr lang="zh-CN" altLang="en-US" sz="2100" b="1">
                <a:solidFill>
                  <a:srgbClr val="FF0066"/>
                </a:solidFill>
              </a:rPr>
              <a:t>之</a:t>
            </a:r>
            <a:r>
              <a:rPr lang="zh-CN" altLang="en-US" sz="2100" b="1">
                <a:solidFill>
                  <a:schemeClr val="accent2"/>
                </a:solidFill>
              </a:rPr>
              <a:t>厚，君之薄也。若舍郑以</a:t>
            </a:r>
          </a:p>
          <a:p>
            <a:pPr eaLnBrk="1" hangingPunct="1"/>
            <a:endParaRPr lang="zh-CN" altLang="en-US" sz="2100" b="1">
              <a:solidFill>
                <a:schemeClr val="accent2"/>
              </a:solidFill>
            </a:endParaRPr>
          </a:p>
          <a:p>
            <a:pPr eaLnBrk="1" hangingPunct="1"/>
            <a:r>
              <a:rPr lang="zh-CN" altLang="en-US" sz="2100" b="1">
                <a:solidFill>
                  <a:schemeClr val="accent2"/>
                </a:solidFill>
              </a:rPr>
              <a:t>为</a:t>
            </a:r>
            <a:r>
              <a:rPr lang="zh-CN" altLang="en-US" sz="2100" b="1">
                <a:solidFill>
                  <a:srgbClr val="FF0066"/>
                </a:solidFill>
              </a:rPr>
              <a:t>东道主</a:t>
            </a:r>
            <a:r>
              <a:rPr lang="zh-CN" altLang="en-US" sz="2100" b="1">
                <a:solidFill>
                  <a:schemeClr val="accent2"/>
                </a:solidFill>
              </a:rPr>
              <a:t>，</a:t>
            </a:r>
            <a:r>
              <a:rPr lang="zh-CN" altLang="en-US" sz="2100" b="1">
                <a:solidFill>
                  <a:srgbClr val="FF0066"/>
                </a:solidFill>
              </a:rPr>
              <a:t>行李</a:t>
            </a:r>
            <a:r>
              <a:rPr lang="zh-CN" altLang="en-US" sz="2100" b="1">
                <a:solidFill>
                  <a:schemeClr val="accent2"/>
                </a:solidFill>
              </a:rPr>
              <a:t>之往来，共其</a:t>
            </a:r>
            <a:r>
              <a:rPr lang="zh-CN" altLang="en-US" sz="2100" b="1">
                <a:solidFill>
                  <a:srgbClr val="FF0066"/>
                </a:solidFill>
              </a:rPr>
              <a:t>乏困</a:t>
            </a:r>
            <a:r>
              <a:rPr lang="zh-CN" altLang="en-US" sz="2100" b="1">
                <a:solidFill>
                  <a:schemeClr val="accent2"/>
                </a:solidFill>
              </a:rPr>
              <a:t>，君亦无所害。且君</a:t>
            </a:r>
          </a:p>
          <a:p>
            <a:pPr eaLnBrk="1" hangingPunct="1"/>
            <a:endParaRPr lang="zh-CN" altLang="en-US" sz="2100" b="1">
              <a:solidFill>
                <a:schemeClr val="accent2"/>
              </a:solidFill>
            </a:endParaRPr>
          </a:p>
          <a:p>
            <a:pPr eaLnBrk="1" hangingPunct="1"/>
            <a:r>
              <a:rPr lang="zh-CN" altLang="en-US" sz="2100" b="1">
                <a:solidFill>
                  <a:schemeClr val="accent2"/>
                </a:solidFill>
              </a:rPr>
              <a:t>尝为晋君</a:t>
            </a:r>
            <a:r>
              <a:rPr lang="zh-CN" altLang="en-US" sz="2100" b="1">
                <a:solidFill>
                  <a:srgbClr val="FF0066"/>
                </a:solidFill>
              </a:rPr>
              <a:t>赐</a:t>
            </a:r>
            <a:r>
              <a:rPr lang="zh-CN" altLang="en-US" sz="2100" b="1">
                <a:solidFill>
                  <a:schemeClr val="accent2"/>
                </a:solidFill>
              </a:rPr>
              <a:t>矣；许君焦、瑕，</a:t>
            </a:r>
            <a:r>
              <a:rPr lang="zh-CN" altLang="en-US" sz="2100" b="1">
                <a:solidFill>
                  <a:srgbClr val="FF0066"/>
                </a:solidFill>
              </a:rPr>
              <a:t>朝</a:t>
            </a:r>
            <a:r>
              <a:rPr lang="zh-CN" altLang="en-US" sz="2100" b="1">
                <a:solidFill>
                  <a:schemeClr val="accent2"/>
                </a:solidFill>
              </a:rPr>
              <a:t>济而</a:t>
            </a:r>
            <a:r>
              <a:rPr lang="zh-CN" altLang="en-US" sz="2100" b="1">
                <a:solidFill>
                  <a:srgbClr val="FF0066"/>
                </a:solidFill>
              </a:rPr>
              <a:t>夕</a:t>
            </a:r>
            <a:r>
              <a:rPr lang="zh-CN" altLang="en-US" sz="2100" b="1">
                <a:solidFill>
                  <a:schemeClr val="accent2"/>
                </a:solidFill>
              </a:rPr>
              <a:t>设版焉，君之所</a:t>
            </a:r>
          </a:p>
          <a:p>
            <a:pPr eaLnBrk="1" hangingPunct="1"/>
            <a:endParaRPr lang="zh-CN" altLang="en-US" sz="2100" b="1">
              <a:solidFill>
                <a:schemeClr val="accent2"/>
              </a:solidFill>
            </a:endParaRPr>
          </a:p>
          <a:p>
            <a:pPr eaLnBrk="1" hangingPunct="1"/>
            <a:r>
              <a:rPr lang="zh-CN" altLang="en-US" sz="2100" b="1">
                <a:solidFill>
                  <a:schemeClr val="accent2"/>
                </a:solidFill>
              </a:rPr>
              <a:t>知也。</a:t>
            </a:r>
            <a:r>
              <a:rPr lang="zh-CN" altLang="en-US" sz="2100" b="1" u="sng">
                <a:solidFill>
                  <a:schemeClr val="accent2"/>
                </a:solidFill>
              </a:rPr>
              <a:t>夫晋，何厌之有</a:t>
            </a:r>
            <a:r>
              <a:rPr lang="zh-CN" altLang="en-US" sz="2100" b="1">
                <a:solidFill>
                  <a:schemeClr val="accent2"/>
                </a:solidFill>
              </a:rPr>
              <a:t>？既</a:t>
            </a:r>
            <a:r>
              <a:rPr lang="zh-CN" altLang="en-US" sz="2100" b="1">
                <a:solidFill>
                  <a:srgbClr val="FF0066"/>
                </a:solidFill>
              </a:rPr>
              <a:t>东封</a:t>
            </a:r>
            <a:r>
              <a:rPr lang="zh-CN" altLang="en-US" sz="2100" b="1">
                <a:solidFill>
                  <a:schemeClr val="accent2"/>
                </a:solidFill>
              </a:rPr>
              <a:t>郑、又欲肆其西封，若</a:t>
            </a:r>
          </a:p>
          <a:p>
            <a:pPr eaLnBrk="1" hangingPunct="1"/>
            <a:endParaRPr lang="zh-CN" altLang="en-US" sz="2100" b="1">
              <a:solidFill>
                <a:schemeClr val="accent2"/>
              </a:solidFill>
            </a:endParaRPr>
          </a:p>
          <a:p>
            <a:pPr eaLnBrk="1" hangingPunct="1"/>
            <a:r>
              <a:rPr lang="zh-CN" altLang="en-US" sz="2100" b="1">
                <a:solidFill>
                  <a:schemeClr val="accent2"/>
                </a:solidFill>
              </a:rPr>
              <a:t>不</a:t>
            </a:r>
            <a:r>
              <a:rPr lang="zh-CN" altLang="en-US" sz="2100" b="1">
                <a:solidFill>
                  <a:srgbClr val="FF0066"/>
                </a:solidFill>
              </a:rPr>
              <a:t>阙</a:t>
            </a:r>
            <a:r>
              <a:rPr lang="zh-CN" altLang="en-US" sz="2100" b="1">
                <a:solidFill>
                  <a:schemeClr val="accent2"/>
                </a:solidFill>
              </a:rPr>
              <a:t>秦，将</a:t>
            </a:r>
            <a:r>
              <a:rPr lang="zh-CN" altLang="en-US" sz="2100" b="1">
                <a:solidFill>
                  <a:srgbClr val="FF0066"/>
                </a:solidFill>
              </a:rPr>
              <a:t>焉</a:t>
            </a:r>
            <a:r>
              <a:rPr lang="zh-CN" altLang="en-US" sz="2100" b="1">
                <a:solidFill>
                  <a:schemeClr val="accent2"/>
                </a:solidFill>
              </a:rPr>
              <a:t>取之？阙秦以利晋，唯君</a:t>
            </a:r>
            <a:r>
              <a:rPr lang="zh-CN" altLang="en-US" sz="2100" b="1">
                <a:solidFill>
                  <a:srgbClr val="FF0066"/>
                </a:solidFill>
              </a:rPr>
              <a:t>图</a:t>
            </a:r>
            <a:r>
              <a:rPr lang="zh-CN" altLang="en-US" sz="2100" b="1">
                <a:solidFill>
                  <a:schemeClr val="accent2"/>
                </a:solidFill>
              </a:rPr>
              <a:t>之。”</a:t>
            </a:r>
            <a:endParaRPr lang="zh-CN" altLang="en-US" b="1">
              <a:solidFill>
                <a:schemeClr val="accent2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14950" y="971550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800" b="1"/>
              <a:t>心平气和，平缓。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457450" y="1600200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800" b="1"/>
              <a:t>诚恳，反问语气。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7596188" y="519113"/>
            <a:ext cx="228600" cy="685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829300" y="1657350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800" b="1"/>
              <a:t>委婉，平缓。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228850" y="2286000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800" b="1"/>
              <a:t>反问，语调略高。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457700" y="2286000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800" b="1"/>
              <a:t>较轻，有力而肯定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6300788" y="1815704"/>
            <a:ext cx="285750" cy="7429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6624638" y="2247900"/>
            <a:ext cx="57150" cy="1143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731794" y="2247900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800" b="1"/>
              <a:t>拉长音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400300" y="2857500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800" b="1"/>
              <a:t>态度诚恳，中速读。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6893719" y="2463404"/>
            <a:ext cx="228600" cy="685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988344" y="3501629"/>
            <a:ext cx="3416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800" b="1"/>
              <a:t>要有愤激之感，速度较前要快。</a:t>
            </a: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1818085" y="3759994"/>
            <a:ext cx="285750" cy="5715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845594" y="4130279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800" b="1"/>
              <a:t>反问语气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1702594" y="4701779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800" b="1"/>
              <a:t>反问语气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5417344" y="4187429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800" b="1"/>
              <a:t>语速承前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4171950" y="4800600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800" b="1"/>
              <a:t>语气平缓，诚恳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1143000" y="141685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800" b="1"/>
              <a:t>烛之武善于利用秦晋矛盾</a:t>
            </a:r>
            <a:r>
              <a:rPr lang="en-US" altLang="zh-CN" sz="1800" b="1"/>
              <a:t>,</a:t>
            </a:r>
            <a:r>
              <a:rPr lang="zh-CN" altLang="en-US" sz="1800" b="1"/>
              <a:t>打动了秦伯</a:t>
            </a:r>
            <a:r>
              <a:rPr lang="en-US" altLang="zh-CN" sz="1800" b="1"/>
              <a:t>,</a:t>
            </a:r>
            <a:r>
              <a:rPr lang="zh-CN" altLang="en-US" sz="1800" b="1"/>
              <a:t>使秦退兵</a:t>
            </a:r>
            <a:r>
              <a:rPr lang="en-US" altLang="zh-CN" sz="1800" b="1"/>
              <a:t>,</a:t>
            </a:r>
            <a:r>
              <a:rPr lang="zh-CN" altLang="en-US" sz="1800" b="1"/>
              <a:t>他是如何做到这一点的</a:t>
            </a:r>
            <a:r>
              <a:rPr lang="en-US" altLang="zh-CN" sz="1800" b="1"/>
              <a:t>?</a:t>
            </a:r>
          </a:p>
        </p:txBody>
      </p:sp>
      <p:sp>
        <p:nvSpPr>
          <p:cNvPr id="17430" name="AutoShape 22"/>
          <p:cNvSpPr>
            <a:spLocks noChangeArrowheads="1"/>
          </p:cNvSpPr>
          <p:nvPr/>
        </p:nvSpPr>
        <p:spPr bwMode="auto">
          <a:xfrm rot="-5400000">
            <a:off x="5300068" y="-404217"/>
            <a:ext cx="1081088" cy="1889522"/>
          </a:xfrm>
          <a:prstGeom prst="wedgeEllipseCallout">
            <a:avLst>
              <a:gd name="adj1" fmla="val -35907"/>
              <a:gd name="adj2" fmla="val 79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algn="ctr" eaLnBrk="1" hangingPunct="1"/>
            <a:endParaRPr lang="zh-CN" altLang="en-US" sz="1800"/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5274469" y="195263"/>
            <a:ext cx="13292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2100" b="1"/>
              <a:t>欲扬先抑</a:t>
            </a:r>
            <a:r>
              <a:rPr lang="en-US" altLang="zh-CN" sz="2100" b="1"/>
              <a:t>,</a:t>
            </a:r>
          </a:p>
          <a:p>
            <a:pPr eaLnBrk="1" hangingPunct="1"/>
            <a:r>
              <a:rPr lang="zh-CN" altLang="en-US" sz="2100" b="1"/>
              <a:t>以退为进</a:t>
            </a:r>
            <a:r>
              <a:rPr lang="en-US" altLang="zh-CN" sz="1800" b="1"/>
              <a:t>.</a:t>
            </a:r>
          </a:p>
        </p:txBody>
      </p:sp>
      <p:sp>
        <p:nvSpPr>
          <p:cNvPr id="17434" name="AutoShape 26"/>
          <p:cNvSpPr>
            <a:spLocks noChangeArrowheads="1"/>
          </p:cNvSpPr>
          <p:nvPr/>
        </p:nvSpPr>
        <p:spPr bwMode="auto">
          <a:xfrm rot="-5400000">
            <a:off x="5190529" y="1143596"/>
            <a:ext cx="977504" cy="1457325"/>
          </a:xfrm>
          <a:prstGeom prst="wedgeEllipseCallout">
            <a:avLst>
              <a:gd name="adj1" fmla="val -23329"/>
              <a:gd name="adj2" fmla="val 528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algn="ctr" eaLnBrk="1" hangingPunct="1"/>
            <a:r>
              <a:rPr lang="zh-CN" altLang="en-US" sz="1800" b="1"/>
              <a:t>阐明利害</a:t>
            </a:r>
            <a:r>
              <a:rPr lang="en-US" altLang="zh-CN" sz="1800" b="1"/>
              <a:t>,</a:t>
            </a:r>
          </a:p>
          <a:p>
            <a:pPr algn="ctr" eaLnBrk="1" hangingPunct="1"/>
            <a:r>
              <a:rPr lang="zh-CN" altLang="en-US" sz="1800" b="1"/>
              <a:t>动摇秦君</a:t>
            </a:r>
            <a:r>
              <a:rPr lang="en-US" altLang="zh-CN" sz="1800" b="1"/>
              <a:t>.</a:t>
            </a:r>
          </a:p>
          <a:p>
            <a:pPr algn="ctr" eaLnBrk="1" hangingPunct="1"/>
            <a:endParaRPr lang="en-US" altLang="zh-CN" sz="1800"/>
          </a:p>
        </p:txBody>
      </p:sp>
      <p:sp>
        <p:nvSpPr>
          <p:cNvPr id="17435" name="AutoShape 27"/>
          <p:cNvSpPr>
            <a:spLocks noChangeArrowheads="1"/>
          </p:cNvSpPr>
          <p:nvPr/>
        </p:nvSpPr>
        <p:spPr bwMode="auto">
          <a:xfrm rot="-10088970">
            <a:off x="5173266" y="2350294"/>
            <a:ext cx="1263253" cy="958454"/>
          </a:xfrm>
          <a:prstGeom prst="wedgeEllipseCallout">
            <a:avLst>
              <a:gd name="adj1" fmla="val -81528"/>
              <a:gd name="adj2" fmla="val 187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algn="ctr" eaLnBrk="1" hangingPunct="1"/>
            <a:endParaRPr lang="zh-CN" altLang="en-US" sz="1800"/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5274469" y="2518173"/>
            <a:ext cx="1165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800" b="1"/>
              <a:t>替秦着想</a:t>
            </a:r>
            <a:r>
              <a:rPr lang="en-US" altLang="zh-CN" sz="1800" b="1"/>
              <a:t>,</a:t>
            </a:r>
          </a:p>
          <a:p>
            <a:pPr eaLnBrk="1" hangingPunct="1"/>
            <a:r>
              <a:rPr lang="zh-CN" altLang="en-US" sz="1800" b="1"/>
              <a:t>以利相诱</a:t>
            </a:r>
            <a:r>
              <a:rPr lang="en-US" altLang="zh-CN" sz="1800" b="1"/>
              <a:t>.</a:t>
            </a:r>
          </a:p>
        </p:txBody>
      </p:sp>
      <p:sp>
        <p:nvSpPr>
          <p:cNvPr id="17437" name="AutoShape 29"/>
          <p:cNvSpPr>
            <a:spLocks noChangeArrowheads="1"/>
          </p:cNvSpPr>
          <p:nvPr/>
        </p:nvSpPr>
        <p:spPr bwMode="auto">
          <a:xfrm rot="-8926174">
            <a:off x="1143000" y="2680097"/>
            <a:ext cx="1368029" cy="970359"/>
          </a:xfrm>
          <a:prstGeom prst="wedgeEllipseCallout">
            <a:avLst>
              <a:gd name="adj1" fmla="val -40417"/>
              <a:gd name="adj2" fmla="val -743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algn="ctr" eaLnBrk="1" hangingPunct="1"/>
            <a:endParaRPr lang="zh-CN" altLang="en-US" sz="1800"/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1277541" y="2895601"/>
            <a:ext cx="1165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800" b="1"/>
              <a:t>引史为例</a:t>
            </a:r>
            <a:r>
              <a:rPr lang="en-US" altLang="zh-CN" sz="1800" b="1"/>
              <a:t>,</a:t>
            </a:r>
          </a:p>
          <a:p>
            <a:pPr eaLnBrk="1" hangingPunct="1"/>
            <a:r>
              <a:rPr lang="zh-CN" altLang="en-US" sz="1800" b="1"/>
              <a:t>挑拨秦晋</a:t>
            </a:r>
            <a:r>
              <a:rPr lang="en-US" altLang="zh-CN" sz="1800" b="1"/>
              <a:t>.</a:t>
            </a:r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5057775" y="3975498"/>
            <a:ext cx="1620441" cy="86439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algn="ctr" eaLnBrk="1" hangingPunct="1"/>
            <a:r>
              <a:rPr lang="zh-CN" altLang="en-US" sz="1800" b="1"/>
              <a:t>推测未来</a:t>
            </a:r>
            <a:r>
              <a:rPr lang="en-US" altLang="zh-CN" sz="1800" b="1"/>
              <a:t>,</a:t>
            </a:r>
          </a:p>
          <a:p>
            <a:pPr algn="ctr" eaLnBrk="1" hangingPunct="1"/>
            <a:r>
              <a:rPr lang="zh-CN" altLang="en-US" sz="1800" b="1"/>
              <a:t>劝秦谨慎</a:t>
            </a:r>
            <a:r>
              <a:rPr lang="en-US" altLang="zh-CN" sz="1800" b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70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autoUpdateAnimBg="0"/>
      <p:bldP spid="17413" grpId="0" animBg="1"/>
      <p:bldP spid="17414" grpId="0" autoUpdateAnimBg="0"/>
      <p:bldP spid="17415" grpId="0" autoUpdateAnimBg="0"/>
      <p:bldP spid="17416" grpId="0" autoUpdateAnimBg="0"/>
      <p:bldP spid="17417" grpId="0" animBg="1"/>
      <p:bldP spid="17418" grpId="0" animBg="1"/>
      <p:bldP spid="17419" grpId="0" autoUpdateAnimBg="0"/>
      <p:bldP spid="17420" grpId="0" autoUpdateAnimBg="0"/>
      <p:bldP spid="17421" grpId="0" animBg="1"/>
      <p:bldP spid="17422" grpId="0" autoUpdateAnimBg="0"/>
      <p:bldP spid="17423" grpId="0" animBg="1"/>
      <p:bldP spid="17424" grpId="0" autoUpdateAnimBg="0"/>
      <p:bldP spid="17425" grpId="0" autoUpdateAnimBg="0"/>
      <p:bldP spid="17426" grpId="0" autoUpdateAnimBg="0"/>
      <p:bldP spid="17427" grpId="0" autoUpdateAnimBg="0"/>
      <p:bldP spid="17428" grpId="0"/>
      <p:bldP spid="17430" grpId="0" animBg="1"/>
      <p:bldP spid="17431" grpId="0"/>
      <p:bldP spid="17434" grpId="0" animBg="1"/>
      <p:bldP spid="17435" grpId="0" animBg="1"/>
      <p:bldP spid="17436" grpId="0"/>
      <p:bldP spid="17437" grpId="0" animBg="1"/>
      <p:bldP spid="17438" grpId="0"/>
      <p:bldP spid="174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71450"/>
            <a:ext cx="6172200" cy="1714500"/>
          </a:xfrm>
        </p:spPr>
        <p:txBody>
          <a:bodyPr/>
          <a:lstStyle/>
          <a:p>
            <a:pPr eaLnBrk="1" hangingPunct="1"/>
            <a:r>
              <a:rPr lang="en-US" altLang="zh-CN" b="1"/>
              <a:t> 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314450" y="514350"/>
            <a:ext cx="622935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zh-CN" b="1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CN" sz="3000" b="1"/>
              <a:t>“</a:t>
            </a:r>
            <a:r>
              <a:rPr lang="zh-CN" altLang="en-US" sz="3000" b="1"/>
              <a:t>前段写亡郑乃以陪邻，后段写亡郑即以亡秦，中间引晋背秦一证。思之毛骨悚然，宜乎秦伯之不但去郑，而且戍郑也”。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CN" altLang="en-US" sz="3000" b="1"/>
              <a:t>                             </a:t>
            </a:r>
            <a:r>
              <a:rPr lang="en-US" altLang="zh-CN" sz="3000" b="1"/>
              <a:t>——《</a:t>
            </a:r>
            <a:r>
              <a:rPr lang="zh-CN" altLang="en-US" sz="3000" b="1"/>
              <a:t>古文观止</a:t>
            </a:r>
            <a:r>
              <a:rPr lang="en-US" altLang="zh-CN" sz="3000" b="1"/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53944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en-US" b="1"/>
              <a:t>烛之武其人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2700" b="1" dirty="0">
                <a:latin typeface="黑体" charset="0"/>
                <a:ea typeface="黑体" charset="0"/>
              </a:rPr>
              <a:t>烛之武，考城人也，</a:t>
            </a:r>
            <a:r>
              <a:rPr lang="zh-CN" altLang="en-US" sz="2700" b="1" dirty="0" smtClean="0">
                <a:latin typeface="黑体" charset="0"/>
                <a:ea typeface="黑体" charset="0"/>
              </a:rPr>
              <a:t>圉正</a:t>
            </a:r>
            <a:r>
              <a:rPr lang="zh-CN" altLang="en-US" sz="2700" b="1" dirty="0">
                <a:ea typeface="黑体" charset="0"/>
              </a:rPr>
              <a:t>”</a:t>
            </a:r>
            <a:r>
              <a:rPr lang="zh-CN" altLang="en-US" sz="2700" b="1" dirty="0">
                <a:latin typeface="黑体" charset="0"/>
                <a:ea typeface="黑体" charset="0"/>
              </a:rPr>
              <a:t>（养马的长官），三朝老臣，不得升官， 年愈七十，</a:t>
            </a:r>
            <a:r>
              <a:rPr lang="zh-CN" altLang="en-US" sz="2700" b="1" dirty="0">
                <a:solidFill>
                  <a:srgbClr val="0000CC"/>
                </a:solidFill>
                <a:latin typeface="黑体" charset="0"/>
                <a:ea typeface="黑体" charset="0"/>
              </a:rPr>
              <a:t>须发尽白，伛偻其身，蹒跚其步</a:t>
            </a:r>
            <a:r>
              <a:rPr lang="zh-CN" altLang="en-US" sz="2700" b="1" dirty="0">
                <a:latin typeface="黑体" charset="0"/>
                <a:ea typeface="黑体" charset="0"/>
              </a:rPr>
              <a:t> 。</a:t>
            </a:r>
          </a:p>
          <a:p>
            <a:pPr eaLnBrk="1" hangingPunct="1"/>
            <a:r>
              <a:rPr lang="zh-CN" altLang="en-US" sz="2700" b="1" dirty="0">
                <a:latin typeface="黑体" charset="0"/>
                <a:ea typeface="黑体" charset="0"/>
              </a:rPr>
              <a:t>       </a:t>
            </a:r>
            <a:r>
              <a:rPr lang="en-US" altLang="zh-CN" sz="2700" b="1" dirty="0">
                <a:ea typeface="黑体" charset="0"/>
              </a:rPr>
              <a:t>——</a:t>
            </a:r>
            <a:r>
              <a:rPr lang="zh-CN" altLang="en-US" sz="2700" b="1" dirty="0">
                <a:latin typeface="黑体" charset="0"/>
                <a:ea typeface="黑体" charset="0"/>
              </a:rPr>
              <a:t>冯梦龙</a:t>
            </a:r>
            <a:r>
              <a:rPr lang="en-US" altLang="zh-CN" sz="2700" b="1" dirty="0">
                <a:latin typeface="黑体" charset="0"/>
                <a:ea typeface="黑体" charset="0"/>
              </a:rPr>
              <a:t>《</a:t>
            </a:r>
            <a:r>
              <a:rPr lang="zh-CN" altLang="en-US" sz="2700" b="1" dirty="0">
                <a:latin typeface="黑体" charset="0"/>
                <a:ea typeface="黑体" charset="0"/>
              </a:rPr>
              <a:t>东周列国演义</a:t>
            </a:r>
            <a:r>
              <a:rPr lang="en-US" altLang="zh-CN" sz="2700" b="1" dirty="0">
                <a:latin typeface="黑体" charset="0"/>
                <a:ea typeface="黑体" charset="0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18641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3636" y="-285750"/>
            <a:ext cx="6734464" cy="55689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altLang="zh-CN" sz="2100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zh-CN" altLang="en-US" sz="2100" b="1" dirty="0">
                <a:solidFill>
                  <a:srgbClr val="0000CC"/>
                </a:solidFill>
              </a:rPr>
              <a:t>夜缒而出。见秦伯曰：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100" b="1" dirty="0">
                <a:solidFill>
                  <a:srgbClr val="0000CC"/>
                </a:solidFill>
              </a:rPr>
              <a:t>1“</a:t>
            </a:r>
            <a:r>
              <a:rPr lang="zh-CN" altLang="en-US" sz="2100" b="1" dirty="0">
                <a:solidFill>
                  <a:srgbClr val="0000CC"/>
                </a:solidFill>
              </a:rPr>
              <a:t>秦、晋围郑，郑既知亡矣。</a:t>
            </a:r>
            <a:r>
              <a:rPr lang="en-US" altLang="zh-CN" sz="2100" b="1" dirty="0">
                <a:solidFill>
                  <a:srgbClr val="0000CC"/>
                </a:solidFill>
              </a:rPr>
              <a:t>(</a:t>
            </a:r>
            <a:r>
              <a:rPr lang="zh-CN" altLang="en-US" sz="2100" b="1" dirty="0">
                <a:solidFill>
                  <a:srgbClr val="FF0000"/>
                </a:solidFill>
              </a:rPr>
              <a:t>秦伯疑</a:t>
            </a:r>
            <a:r>
              <a:rPr lang="en-US" altLang="zh-CN" sz="2100" b="1" dirty="0">
                <a:solidFill>
                  <a:srgbClr val="0000CC"/>
                </a:solidFill>
              </a:rPr>
              <a:t>)</a:t>
            </a:r>
            <a:r>
              <a:rPr lang="zh-CN" altLang="en-US" sz="2100" b="1" dirty="0">
                <a:solidFill>
                  <a:srgbClr val="0000CC"/>
                </a:solidFill>
              </a:rPr>
              <a:t>（</a:t>
            </a:r>
            <a:r>
              <a:rPr lang="zh-CN" altLang="en-US" sz="2100" b="1" dirty="0">
                <a:solidFill>
                  <a:srgbClr val="FF00FF"/>
                </a:solidFill>
              </a:rPr>
              <a:t>正色</a:t>
            </a:r>
            <a:r>
              <a:rPr lang="zh-CN" altLang="en-US" sz="2100" b="1" dirty="0">
                <a:solidFill>
                  <a:srgbClr val="0000CC"/>
                </a:solidFill>
              </a:rPr>
              <a:t>）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100" b="1" u="sng" dirty="0">
                <a:solidFill>
                  <a:srgbClr val="0000CC"/>
                </a:solidFill>
              </a:rPr>
              <a:t>2</a:t>
            </a:r>
            <a:r>
              <a:rPr lang="zh-CN" altLang="en-US" sz="2100" b="1" u="sng" dirty="0">
                <a:solidFill>
                  <a:srgbClr val="0000CC"/>
                </a:solidFill>
              </a:rPr>
              <a:t>若亡郑而有益于君</a:t>
            </a:r>
            <a:r>
              <a:rPr lang="zh-CN" altLang="en-US" sz="2100" b="1" dirty="0">
                <a:solidFill>
                  <a:srgbClr val="0000CC"/>
                </a:solidFill>
              </a:rPr>
              <a:t>，敢以烦执事。（</a:t>
            </a:r>
            <a:r>
              <a:rPr lang="zh-CN" altLang="en-US" sz="2100" b="1" dirty="0">
                <a:solidFill>
                  <a:srgbClr val="FF00FF"/>
                </a:solidFill>
              </a:rPr>
              <a:t>色稍缓</a:t>
            </a:r>
            <a:r>
              <a:rPr lang="zh-CN" altLang="en-US" sz="2100" b="1" dirty="0">
                <a:solidFill>
                  <a:srgbClr val="0000CC"/>
                </a:solidFill>
              </a:rPr>
              <a:t>）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100" b="1" dirty="0">
                <a:solidFill>
                  <a:srgbClr val="0000CC"/>
                </a:solidFill>
              </a:rPr>
              <a:t>3</a:t>
            </a:r>
            <a:r>
              <a:rPr lang="zh-CN" altLang="en-US" sz="2100" b="1" dirty="0">
                <a:solidFill>
                  <a:srgbClr val="0000CC"/>
                </a:solidFill>
              </a:rPr>
              <a:t>越国以鄙远，君知其难也。（</a:t>
            </a:r>
            <a:r>
              <a:rPr lang="zh-CN" altLang="en-US" sz="2100" b="1" dirty="0">
                <a:solidFill>
                  <a:srgbClr val="FF0000"/>
                </a:solidFill>
              </a:rPr>
              <a:t>秦伯颔首</a:t>
            </a:r>
            <a:r>
              <a:rPr lang="zh-CN" altLang="en-US" sz="2100" b="1" dirty="0">
                <a:solidFill>
                  <a:srgbClr val="0000CC"/>
                </a:solidFill>
              </a:rPr>
              <a:t>）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100" b="1" dirty="0">
                <a:solidFill>
                  <a:srgbClr val="0000CC"/>
                </a:solidFill>
              </a:rPr>
              <a:t>4</a:t>
            </a:r>
            <a:r>
              <a:rPr lang="zh-CN" altLang="en-US" sz="2100" b="1" dirty="0">
                <a:solidFill>
                  <a:srgbClr val="0000CC"/>
                </a:solidFill>
              </a:rPr>
              <a:t>焉用亡郑以陪邻？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100" b="1" dirty="0">
                <a:solidFill>
                  <a:srgbClr val="0000CC"/>
                </a:solidFill>
              </a:rPr>
              <a:t>5</a:t>
            </a:r>
            <a:r>
              <a:rPr lang="zh-CN" altLang="en-US" sz="2100" b="1" dirty="0">
                <a:solidFill>
                  <a:srgbClr val="0000CC"/>
                </a:solidFill>
              </a:rPr>
              <a:t>邻之厚，君之薄也。（</a:t>
            </a:r>
            <a:r>
              <a:rPr lang="zh-CN" altLang="en-US" sz="2100" b="1" dirty="0">
                <a:solidFill>
                  <a:srgbClr val="FF0000"/>
                </a:solidFill>
              </a:rPr>
              <a:t>秦伯若有思</a:t>
            </a:r>
            <a:r>
              <a:rPr lang="zh-CN" altLang="en-US" sz="2100" b="1" dirty="0">
                <a:solidFill>
                  <a:srgbClr val="0000CC"/>
                </a:solidFill>
              </a:rPr>
              <a:t>）（</a:t>
            </a:r>
            <a:r>
              <a:rPr lang="zh-CN" altLang="en-US" sz="2100" b="1" dirty="0">
                <a:solidFill>
                  <a:srgbClr val="FF00FF"/>
                </a:solidFill>
              </a:rPr>
              <a:t>皱眉</a:t>
            </a:r>
            <a:r>
              <a:rPr lang="zh-CN" altLang="en-US" sz="2100" b="1" dirty="0">
                <a:solidFill>
                  <a:srgbClr val="0000CC"/>
                </a:solidFill>
              </a:rPr>
              <a:t>）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100" b="1" dirty="0">
                <a:solidFill>
                  <a:srgbClr val="0000CC"/>
                </a:solidFill>
              </a:rPr>
              <a:t>6</a:t>
            </a:r>
            <a:r>
              <a:rPr lang="zh-CN" altLang="en-US" sz="2100" b="1" dirty="0">
                <a:solidFill>
                  <a:srgbClr val="0000CC"/>
                </a:solidFill>
              </a:rPr>
              <a:t>若舍郑以为东道主，行李之往来，共其乏困，君亦无所害。（</a:t>
            </a:r>
            <a:r>
              <a:rPr lang="zh-CN" altLang="en-US" sz="2100" b="1" dirty="0">
                <a:solidFill>
                  <a:srgbClr val="FF00FF"/>
                </a:solidFill>
              </a:rPr>
              <a:t>秦伯心动</a:t>
            </a:r>
            <a:r>
              <a:rPr lang="zh-CN" altLang="en-US" sz="2100" b="1" dirty="0">
                <a:solidFill>
                  <a:srgbClr val="0000CC"/>
                </a:solidFill>
              </a:rPr>
              <a:t> ）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100" b="1" dirty="0">
                <a:solidFill>
                  <a:srgbClr val="0000CC"/>
                </a:solidFill>
              </a:rPr>
              <a:t>7</a:t>
            </a:r>
            <a:r>
              <a:rPr lang="zh-CN" altLang="en-US" sz="2100" b="1" dirty="0">
                <a:solidFill>
                  <a:srgbClr val="0000CC"/>
                </a:solidFill>
              </a:rPr>
              <a:t>且君尝为晋君赐矣；许君焦、瑕，朝济而夕设版焉，君之所知也。（</a:t>
            </a:r>
            <a:r>
              <a:rPr lang="zh-CN" altLang="en-US" sz="2100" b="1" dirty="0">
                <a:solidFill>
                  <a:srgbClr val="FF00FF"/>
                </a:solidFill>
              </a:rPr>
              <a:t>点头称是</a:t>
            </a:r>
            <a:r>
              <a:rPr lang="zh-CN" altLang="en-US" sz="2100" b="1" dirty="0">
                <a:solidFill>
                  <a:srgbClr val="0000CC"/>
                </a:solidFill>
              </a:rPr>
              <a:t>）、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100" b="1" u="sng" dirty="0">
                <a:solidFill>
                  <a:srgbClr val="0000CC"/>
                </a:solidFill>
              </a:rPr>
              <a:t>8</a:t>
            </a:r>
            <a:r>
              <a:rPr lang="zh-CN" altLang="en-US" sz="2100" b="1" u="sng" dirty="0">
                <a:solidFill>
                  <a:srgbClr val="0000CC"/>
                </a:solidFill>
              </a:rPr>
              <a:t>夫晋，何厌之有</a:t>
            </a:r>
            <a:r>
              <a:rPr lang="zh-CN" altLang="en-US" sz="2100" b="1" dirty="0">
                <a:solidFill>
                  <a:srgbClr val="0000CC"/>
                </a:solidFill>
              </a:rPr>
              <a:t>？既东封郑、又欲肆其西封，若不阙秦，将焉取之？（</a:t>
            </a:r>
            <a:r>
              <a:rPr lang="zh-CN" altLang="en-US" sz="2100" b="1" dirty="0">
                <a:solidFill>
                  <a:srgbClr val="FF0000"/>
                </a:solidFill>
              </a:rPr>
              <a:t>蹙眉，复审视之</a:t>
            </a:r>
            <a:r>
              <a:rPr lang="zh-CN" altLang="en-US" sz="2100" b="1" dirty="0">
                <a:solidFill>
                  <a:srgbClr val="0000CC"/>
                </a:solidFill>
              </a:rPr>
              <a:t>）（</a:t>
            </a:r>
            <a:r>
              <a:rPr lang="zh-CN" altLang="en-US" sz="2100" b="1" dirty="0">
                <a:solidFill>
                  <a:srgbClr val="FF00FF"/>
                </a:solidFill>
              </a:rPr>
              <a:t>忧</a:t>
            </a:r>
            <a:r>
              <a:rPr lang="zh-CN" altLang="en-US" sz="2100" b="1" dirty="0">
                <a:solidFill>
                  <a:srgbClr val="0000CC"/>
                </a:solidFill>
              </a:rPr>
              <a:t>）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100" b="1" dirty="0">
                <a:solidFill>
                  <a:srgbClr val="0000CC"/>
                </a:solidFill>
              </a:rPr>
              <a:t>9</a:t>
            </a:r>
            <a:r>
              <a:rPr lang="zh-CN" altLang="en-US" sz="2100" b="1" dirty="0">
                <a:solidFill>
                  <a:srgbClr val="0000CC"/>
                </a:solidFill>
              </a:rPr>
              <a:t>阙秦以利晋，唯君图之。” （</a:t>
            </a:r>
            <a:r>
              <a:rPr lang="zh-CN" altLang="en-US" sz="2100" b="1" dirty="0">
                <a:solidFill>
                  <a:srgbClr val="FF0000"/>
                </a:solidFill>
              </a:rPr>
              <a:t>面色平静、目光渐和</a:t>
            </a:r>
            <a:r>
              <a:rPr lang="zh-CN" altLang="en-US" sz="2100" b="1" dirty="0">
                <a:solidFill>
                  <a:srgbClr val="0000CC"/>
                </a:solidFill>
              </a:rPr>
              <a:t>）（</a:t>
            </a:r>
            <a:r>
              <a:rPr lang="zh-CN" altLang="en-US" sz="2100" b="1" dirty="0">
                <a:solidFill>
                  <a:srgbClr val="FF00FF"/>
                </a:solidFill>
              </a:rPr>
              <a:t>秦伯说</a:t>
            </a:r>
            <a:r>
              <a:rPr lang="zh-CN" altLang="en-US" sz="2100" b="1" dirty="0" smtClean="0">
                <a:solidFill>
                  <a:srgbClr val="0000CC"/>
                </a:solidFill>
              </a:rPr>
              <a:t>）</a:t>
            </a:r>
            <a:endParaRPr lang="zh-CN" altLang="en-US" sz="21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1" lang="zh-CN" altLang="en-US" sz="3000" b="1" dirty="0">
                <a:solidFill>
                  <a:srgbClr val="FF0000"/>
                </a:solidFill>
                <a:latin typeface="黑体" charset="0"/>
                <a:ea typeface="黑体" charset="0"/>
              </a:rPr>
              <a:t>一言之辩，重于九鼎之宝</a:t>
            </a:r>
          </a:p>
          <a:p>
            <a:pPr eaLnBrk="1" hangingPunct="1"/>
            <a:r>
              <a:rPr kumimoji="1" lang="zh-CN" altLang="en-US" sz="3000" b="1" dirty="0">
                <a:solidFill>
                  <a:srgbClr val="FF0000"/>
                </a:solidFill>
                <a:latin typeface="黑体" charset="0"/>
                <a:ea typeface="黑体" charset="0"/>
              </a:rPr>
              <a:t>三寸之舌，强于百万之师</a:t>
            </a:r>
          </a:p>
          <a:p>
            <a:pPr eaLnBrk="1" hangingPunct="1"/>
            <a:r>
              <a:rPr kumimoji="1" lang="zh-CN" altLang="en-US" sz="3000" b="1" dirty="0">
                <a:solidFill>
                  <a:srgbClr val="FF0000"/>
                </a:solidFill>
                <a:latin typeface="黑体" charset="0"/>
                <a:ea typeface="黑体" charset="0"/>
              </a:rPr>
              <a:t>                 </a:t>
            </a:r>
          </a:p>
          <a:p>
            <a:pPr eaLnBrk="1" hangingPunct="1"/>
            <a:r>
              <a:rPr kumimoji="1" lang="zh-CN" altLang="en-US" sz="3000" b="1" dirty="0">
                <a:solidFill>
                  <a:srgbClr val="FF0000"/>
                </a:solidFill>
                <a:latin typeface="黑体" charset="0"/>
                <a:ea typeface="黑体" charset="0"/>
              </a:rPr>
              <a:t>          </a:t>
            </a:r>
            <a:r>
              <a:rPr kumimoji="1" lang="en-US" altLang="zh-CN" sz="3000" b="1" dirty="0">
                <a:solidFill>
                  <a:srgbClr val="FF0000"/>
                </a:solidFill>
                <a:ea typeface="黑体" charset="0"/>
              </a:rPr>
              <a:t>——</a:t>
            </a:r>
            <a:r>
              <a:rPr kumimoji="1" lang="zh-CN" altLang="en-US" sz="3000" b="1" dirty="0">
                <a:solidFill>
                  <a:srgbClr val="FF0000"/>
                </a:solidFill>
                <a:latin typeface="黑体" charset="0"/>
                <a:ea typeface="黑体" charset="0"/>
              </a:rPr>
              <a:t>刘勰</a:t>
            </a:r>
            <a:r>
              <a:rPr kumimoji="1" lang="en-US" altLang="zh-CN" sz="3000" b="1" dirty="0">
                <a:solidFill>
                  <a:srgbClr val="FF0000"/>
                </a:solidFill>
                <a:latin typeface="黑体" charset="0"/>
                <a:ea typeface="黑体" charset="0"/>
              </a:rPr>
              <a:t>《</a:t>
            </a:r>
            <a:r>
              <a:rPr kumimoji="1" lang="zh-CN" altLang="en-US" sz="3000" b="1" dirty="0">
                <a:solidFill>
                  <a:srgbClr val="FF0000"/>
                </a:solidFill>
                <a:latin typeface="黑体" charset="0"/>
                <a:ea typeface="黑体" charset="0"/>
              </a:rPr>
              <a:t>文心雕龙</a:t>
            </a:r>
            <a:r>
              <a:rPr kumimoji="1" lang="en-US" altLang="zh-CN" sz="3000" b="1" dirty="0">
                <a:solidFill>
                  <a:srgbClr val="FF0000"/>
                </a:solidFill>
                <a:latin typeface="黑体" charset="0"/>
                <a:ea typeface="黑体" charset="0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7507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698</Words>
  <Application>Microsoft Macintosh PowerPoint</Application>
  <PresentationFormat>全屏显示(16:9)</PresentationFormat>
  <Paragraphs>71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汉仪旗黑-85S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1_Office 主题​​</vt:lpstr>
      <vt:lpstr>烛之武退秦师                 《左传》</vt:lpstr>
      <vt:lpstr>PowerPoint 演示文稿</vt:lpstr>
      <vt:lpstr>PowerPoint 演示文稿</vt:lpstr>
      <vt:lpstr>PowerPoint 演示文稿</vt:lpstr>
      <vt:lpstr>烛之武其人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Microsoft Office 用户</cp:lastModifiedBy>
  <cp:revision>26</cp:revision>
  <dcterms:created xsi:type="dcterms:W3CDTF">2020-02-01T11:21:51Z</dcterms:created>
  <dcterms:modified xsi:type="dcterms:W3CDTF">2020-02-04T13:40:27Z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