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/>
    <p:restoredTop sz="93902"/>
  </p:normalViewPr>
  <p:slideViewPr>
    <p:cSldViewPr snapToGrid="0">
      <p:cViewPr varScale="1">
        <p:scale>
          <a:sx n="161" d="100"/>
          <a:sy n="161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28129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6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7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slideMaster" Target="../slideMasters/slideMaster1.xml"/><Relationship Id="rId13" Type="http://schemas.openxmlformats.org/officeDocument/2006/relationships/image" Target="../media/image2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3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5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3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tags" Target="../tags/tag1.xml"/><Relationship Id="rId22" Type="http://schemas.openxmlformats.org/officeDocument/2006/relationships/tags" Target="../tags/tag2.xml"/><Relationship Id="rId23" Type="http://schemas.openxmlformats.org/officeDocument/2006/relationships/tags" Target="../tags/tag3.xml"/><Relationship Id="rId24" Type="http://schemas.openxmlformats.org/officeDocument/2006/relationships/tags" Target="../tags/tag4.xml"/><Relationship Id="rId25" Type="http://schemas.openxmlformats.org/officeDocument/2006/relationships/tags" Target="../tags/tag5.xml"/><Relationship Id="rId2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png"/><Relationship Id="rId1" Type="http://schemas.openxmlformats.org/officeDocument/2006/relationships/tags" Target="../tags/tag15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27295" y="1918980"/>
            <a:ext cx="5681752" cy="122178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想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北平    </a:t>
            </a:r>
            <a:b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老舍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高二年级语文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636" y="3761038"/>
            <a:ext cx="4933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</a:t>
            </a: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日坛中学</a:t>
            </a: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陶然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0"/>
            <a:ext cx="4572000" cy="742950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黑体" charset="0"/>
              </a:rPr>
              <a:t>类比</a:t>
            </a:r>
            <a:r>
              <a:rPr lang="en-US" altLang="zh-CN" b="1">
                <a:latin typeface="Arial" charset="0"/>
                <a:ea typeface="黑体" charset="0"/>
              </a:rPr>
              <a:t>——</a:t>
            </a:r>
            <a:r>
              <a:rPr lang="zh-CN" altLang="en-US" b="1">
                <a:ea typeface="黑体" charset="0"/>
              </a:rPr>
              <a:t>对比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910" y="857250"/>
            <a:ext cx="7333090" cy="40576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sz="3000" b="1">
                <a:latin typeface="楷体_GB2312" charset="0"/>
                <a:ea typeface="楷体_GB2312" charset="0"/>
              </a:rPr>
              <a:t>    </a:t>
            </a:r>
            <a:r>
              <a:rPr lang="zh-CN" altLang="en-US" sz="3000" b="1" dirty="0">
                <a:latin typeface="楷体_GB2312" charset="0"/>
                <a:ea typeface="楷体_GB2312" charset="0"/>
              </a:rPr>
              <a:t>第四节：通过对比的手法突出了北平的动中有静。</a:t>
            </a:r>
          </a:p>
          <a:p>
            <a:pPr eaLnBrk="1" hangingPunct="1"/>
            <a:r>
              <a:rPr lang="zh-CN" altLang="en-US" sz="3000" b="1" dirty="0">
                <a:latin typeface="楷体_GB2312" charset="0"/>
                <a:ea typeface="楷体_GB2312" charset="0"/>
              </a:rPr>
              <a:t>    第五节：通过对比突出了北平在布置上的匀调。</a:t>
            </a:r>
          </a:p>
          <a:p>
            <a:pPr eaLnBrk="1" hangingPunct="1"/>
            <a:r>
              <a:rPr lang="zh-CN" altLang="en-US" sz="3000" b="1" dirty="0">
                <a:latin typeface="楷体_GB2312" charset="0"/>
                <a:ea typeface="楷体_GB2312" charset="0"/>
              </a:rPr>
              <a:t>    第六节到第七节讲到了北平的花多菜多果子多（接近自然）（与美国橘子对比，与陶渊明的南山类比）。</a:t>
            </a:r>
          </a:p>
        </p:txBody>
      </p:sp>
    </p:spTree>
    <p:extLst>
      <p:ext uri="{BB962C8B-B14F-4D97-AF65-F5344CB8AC3E}">
        <p14:creationId xmlns:p14="http://schemas.microsoft.com/office/powerpoint/2010/main" val="145312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0"/>
            <a:ext cx="4572000" cy="7429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ea typeface="华文隶书" pitchFamily="2" charset="-122"/>
              </a:rPr>
              <a:t>文如其人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46" y="971550"/>
            <a:ext cx="7110454" cy="4171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1650" b="1" dirty="0"/>
              <a:t>             </a:t>
            </a:r>
            <a:r>
              <a:rPr lang="zh-CN" altLang="en-US" sz="3075" b="1" dirty="0">
                <a:ea typeface="楷体_GB2312" charset="0"/>
              </a:rPr>
              <a:t>一般写一个地方都会写这个地方一些标志性的东西，比如一些名胜。北平是皇城，可写的东西那么多！可他都选取了</a:t>
            </a:r>
            <a:r>
              <a:rPr lang="zh-CN" altLang="en-US" sz="3075" b="1" dirty="0">
                <a:latin typeface="Arial" charset="0"/>
                <a:ea typeface="楷体_GB2312" charset="0"/>
              </a:rPr>
              <a:t>“</a:t>
            </a:r>
            <a:r>
              <a:rPr lang="zh-CN" altLang="en-US" sz="3075" b="1" dirty="0">
                <a:ea typeface="楷体_GB2312" charset="0"/>
              </a:rPr>
              <a:t>什刹海的蜻蜓</a:t>
            </a:r>
            <a:r>
              <a:rPr lang="zh-CN" altLang="en-US" sz="3075" b="1" dirty="0">
                <a:latin typeface="Arial" charset="0"/>
                <a:ea typeface="楷体_GB2312" charset="0"/>
              </a:rPr>
              <a:t>”“</a:t>
            </a:r>
            <a:r>
              <a:rPr lang="zh-CN" altLang="en-US" sz="3075" b="1" dirty="0">
                <a:ea typeface="楷体_GB2312" charset="0"/>
              </a:rPr>
              <a:t>玉泉山的塔影</a:t>
            </a:r>
            <a:r>
              <a:rPr lang="zh-CN" altLang="en-US" sz="3075" b="1" dirty="0">
                <a:latin typeface="Arial" charset="0"/>
                <a:ea typeface="楷体_GB2312" charset="0"/>
              </a:rPr>
              <a:t>”“</a:t>
            </a:r>
            <a:r>
              <a:rPr lang="zh-CN" altLang="en-US" sz="3075" b="1" dirty="0">
                <a:ea typeface="楷体_GB2312" charset="0"/>
              </a:rPr>
              <a:t>草花儿</a:t>
            </a:r>
            <a:r>
              <a:rPr lang="zh-CN" altLang="en-US" sz="3075" b="1" dirty="0">
                <a:latin typeface="Arial" charset="0"/>
                <a:ea typeface="楷体_GB2312" charset="0"/>
              </a:rPr>
              <a:t>”“</a:t>
            </a:r>
            <a:r>
              <a:rPr lang="zh-CN" altLang="en-US" sz="3075" b="1" dirty="0">
                <a:ea typeface="楷体_GB2312" charset="0"/>
              </a:rPr>
              <a:t>青菜</a:t>
            </a:r>
            <a:r>
              <a:rPr lang="zh-CN" altLang="en-US" sz="3075" b="1" dirty="0">
                <a:latin typeface="Arial" charset="0"/>
                <a:ea typeface="楷体_GB2312" charset="0"/>
              </a:rPr>
              <a:t>”“</a:t>
            </a:r>
            <a:r>
              <a:rPr lang="zh-CN" altLang="en-US" sz="3075" b="1" dirty="0">
                <a:ea typeface="楷体_GB2312" charset="0"/>
              </a:rPr>
              <a:t>沙果</a:t>
            </a:r>
            <a:r>
              <a:rPr lang="zh-CN" altLang="en-US" sz="3075" b="1" dirty="0">
                <a:latin typeface="Arial" charset="0"/>
                <a:ea typeface="楷体_GB2312" charset="0"/>
              </a:rPr>
              <a:t>”“</a:t>
            </a:r>
            <a:r>
              <a:rPr lang="zh-CN" altLang="en-US" sz="3075" b="1" dirty="0">
                <a:ea typeface="楷体_GB2312" charset="0"/>
              </a:rPr>
              <a:t>玉梨</a:t>
            </a:r>
            <a:r>
              <a:rPr lang="zh-CN" altLang="en-US" sz="3075" b="1" dirty="0">
                <a:latin typeface="Arial" charset="0"/>
                <a:ea typeface="楷体_GB2312" charset="0"/>
              </a:rPr>
              <a:t>”</a:t>
            </a:r>
            <a:r>
              <a:rPr lang="zh-CN" altLang="en-US" sz="3075" b="1" dirty="0">
                <a:ea typeface="楷体_GB2312" charset="0"/>
              </a:rPr>
              <a:t>等等景物来写。</a:t>
            </a:r>
            <a:r>
              <a:rPr lang="zh-CN" altLang="en-US" sz="3075" b="1" dirty="0">
                <a:solidFill>
                  <a:schemeClr val="accent1"/>
                </a:solidFill>
                <a:ea typeface="楷体_GB2312" charset="0"/>
              </a:rPr>
              <a:t>这些景物有什么特点？作者为什么这样写呢？</a:t>
            </a:r>
          </a:p>
        </p:txBody>
      </p:sp>
    </p:spTree>
    <p:extLst>
      <p:ext uri="{BB962C8B-B14F-4D97-AF65-F5344CB8AC3E}">
        <p14:creationId xmlns:p14="http://schemas.microsoft.com/office/powerpoint/2010/main" val="143879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6050" y="57150"/>
            <a:ext cx="50292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850" dirty="0">
                <a:latin typeface="黑体" charset="0"/>
                <a:ea typeface="黑体" charset="0"/>
              </a:rPr>
              <a:t>于平淡细微处</a:t>
            </a:r>
            <a:br>
              <a:rPr lang="zh-CN" altLang="en-US" sz="2850" dirty="0">
                <a:latin typeface="黑体" charset="0"/>
                <a:ea typeface="黑体" charset="0"/>
              </a:rPr>
            </a:br>
            <a:r>
              <a:rPr lang="zh-CN" altLang="en-US" sz="2850" dirty="0">
                <a:latin typeface="黑体" charset="0"/>
                <a:ea typeface="黑体" charset="0"/>
              </a:rPr>
              <a:t>       见到绚丽动人的光彩</a:t>
            </a:r>
            <a:r>
              <a:rPr lang="zh-CN" altLang="en-US" sz="285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97" y="971550"/>
            <a:ext cx="6931053" cy="41719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zh-CN" sz="2625" b="1">
                <a:latin typeface="楷体_GB2312" charset="0"/>
                <a:ea typeface="楷体_GB2312" charset="0"/>
              </a:rPr>
              <a:t>    </a:t>
            </a:r>
            <a:r>
              <a:rPr lang="zh-CN" altLang="en-US" sz="2625" b="1" dirty="0">
                <a:latin typeface="楷体_GB2312" charset="0"/>
                <a:ea typeface="楷体_GB2312" charset="0"/>
              </a:rPr>
              <a:t>老舍有着更加敏锐的在普通事物中捕捉美的能力。 </a:t>
            </a:r>
          </a:p>
          <a:p>
            <a:pPr eaLnBrk="1" hangingPunct="1"/>
            <a:r>
              <a:rPr lang="zh-CN" altLang="en-US" sz="2625" b="1" dirty="0">
                <a:latin typeface="楷体_GB2312" charset="0"/>
                <a:ea typeface="楷体_GB2312" charset="0"/>
              </a:rPr>
              <a:t>    作者所写的这些方面都是作者所亲身经历的事物与生活，他们已经成为生命的一部分了。老舍的生活是贫寒的，所以他关注的是和他一样的平常人的生活以及环境，快快乐乐的作一个普通的北平百姓，充分享受这只有百姓的日常生活才能带给人的乐趣。</a:t>
            </a:r>
            <a:r>
              <a:rPr lang="zh-CN" altLang="en-US" sz="2625" dirty="0">
                <a:latin typeface="楷体_GB2312" charset="0"/>
                <a:ea typeface="楷体_GB231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35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0"/>
            <a:ext cx="4572000" cy="8572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charset="0"/>
              </a:rPr>
              <a:t>“</a:t>
            </a:r>
            <a:r>
              <a:rPr lang="zh-CN" altLang="en-US"/>
              <a:t>人民艺术家</a:t>
            </a:r>
            <a:r>
              <a:rPr lang="zh-CN" altLang="en-US">
                <a:latin typeface="Arial" charset="0"/>
              </a:rPr>
              <a:t>”</a:t>
            </a:r>
            <a:r>
              <a:rPr lang="zh-CN" alt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800100"/>
            <a:ext cx="6343650" cy="37719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3000" b="1">
                <a:latin typeface="楷体_GB2312" charset="0"/>
                <a:ea typeface="楷体_GB2312" charset="0"/>
              </a:rPr>
              <a:t>    </a:t>
            </a:r>
            <a:r>
              <a:rPr lang="zh-CN" altLang="en-US" sz="2700" b="1">
                <a:latin typeface="楷体_GB2312" charset="0"/>
                <a:ea typeface="楷体_GB2312" charset="0"/>
              </a:rPr>
              <a:t>感受、捕捉城市中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最生动、最鲜活</a:t>
            </a:r>
            <a:r>
              <a:rPr lang="zh-CN" altLang="en-US" sz="2700" b="1">
                <a:latin typeface="楷体_GB2312" charset="0"/>
                <a:ea typeface="楷体_GB2312" charset="0"/>
              </a:rPr>
              <a:t>的部分，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不卖弄学问，不矫情造作，</a:t>
            </a:r>
            <a:r>
              <a:rPr lang="zh-CN" altLang="en-US" sz="2700" b="1">
                <a:latin typeface="楷体_GB2312" charset="0"/>
                <a:ea typeface="楷体_GB2312" charset="0"/>
              </a:rPr>
              <a:t>因而他笔下的城市，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没有文人士大夫气，而有平民视角和民间气</a:t>
            </a:r>
            <a:r>
              <a:rPr lang="zh-CN" altLang="en-US" sz="2700" b="1">
                <a:latin typeface="楷体_GB2312" charset="0"/>
                <a:ea typeface="楷体_GB2312" charset="0"/>
              </a:rPr>
              <a:t>。</a:t>
            </a:r>
          </a:p>
          <a:p>
            <a:pPr eaLnBrk="1" hangingPunct="1"/>
            <a:r>
              <a:rPr lang="zh-CN" altLang="en-US" sz="2700" b="1">
                <a:latin typeface="楷体_GB2312" charset="0"/>
                <a:ea typeface="楷体_GB2312" charset="0"/>
              </a:rPr>
              <a:t>    老舍以一个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平常人</a:t>
            </a:r>
            <a:r>
              <a:rPr lang="zh-CN" altLang="en-US" sz="2700" b="1">
                <a:latin typeface="楷体_GB2312" charset="0"/>
                <a:ea typeface="楷体_GB2312" charset="0"/>
              </a:rPr>
              <a:t>的眼光看待北平，那么他看到的就是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老百姓眼中的北平</a:t>
            </a:r>
            <a:r>
              <a:rPr lang="zh-CN" altLang="en-US" sz="2700" b="1">
                <a:latin typeface="楷体_GB2312" charset="0"/>
                <a:ea typeface="楷体_GB2312" charset="0"/>
              </a:rPr>
              <a:t>，这也是老舍</a:t>
            </a:r>
            <a:r>
              <a:rPr lang="zh-CN" altLang="en-US" sz="2700" b="1">
                <a:solidFill>
                  <a:schemeClr val="accent1"/>
                </a:solidFill>
                <a:latin typeface="Arial" charset="0"/>
                <a:ea typeface="楷体_GB2312" charset="0"/>
              </a:rPr>
              <a:t>“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平民意识</a:t>
            </a:r>
            <a:r>
              <a:rPr lang="zh-CN" altLang="en-US" sz="2700" b="1">
                <a:solidFill>
                  <a:schemeClr val="accent1"/>
                </a:solidFill>
                <a:latin typeface="Arial" charset="0"/>
                <a:ea typeface="楷体_GB2312" charset="0"/>
              </a:rPr>
              <a:t>”</a:t>
            </a:r>
            <a:r>
              <a:rPr lang="zh-CN" altLang="en-US" sz="2700" b="1">
                <a:latin typeface="楷体_GB2312" charset="0"/>
                <a:ea typeface="楷体_GB2312" charset="0"/>
              </a:rPr>
              <a:t>的体现。</a:t>
            </a:r>
          </a:p>
          <a:p>
            <a:pPr eaLnBrk="1" hangingPunct="1"/>
            <a:r>
              <a:rPr lang="zh-CN" altLang="en-US" sz="2700" b="1">
                <a:latin typeface="楷体_GB2312" charset="0"/>
                <a:ea typeface="楷体_GB2312" charset="0"/>
              </a:rPr>
              <a:t>    在众多繁复的材料中精心选择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自己具有独特感受的东西</a:t>
            </a:r>
            <a:r>
              <a:rPr lang="zh-CN" altLang="en-US" sz="2700" b="1">
                <a:latin typeface="楷体_GB2312" charset="0"/>
                <a:ea typeface="楷体_GB2312" charset="0"/>
              </a:rPr>
              <a:t>来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表达自己内心最真实的感受。</a:t>
            </a:r>
            <a:r>
              <a:rPr lang="zh-CN" altLang="en-US" sz="30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99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250" y="171450"/>
            <a:ext cx="802934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850"/>
              <a:t>       </a:t>
            </a:r>
            <a:r>
              <a:rPr lang="en-US" altLang="zh-CN" sz="2850">
                <a:latin typeface="Arial" charset="0"/>
              </a:rPr>
              <a:t>“</a:t>
            </a:r>
            <a:r>
              <a:rPr lang="zh-CN" altLang="en-US" sz="2850" dirty="0"/>
              <a:t>好，不再说了吧；</a:t>
            </a:r>
            <a:r>
              <a:rPr lang="zh-CN" altLang="en-US" sz="2850" dirty="0">
                <a:solidFill>
                  <a:schemeClr val="accent1"/>
                </a:solidFill>
              </a:rPr>
              <a:t>要落泪了，</a:t>
            </a:r>
            <a:r>
              <a:rPr lang="zh-CN" altLang="en-US" sz="2850" dirty="0"/>
              <a:t>真想念北平呀</a:t>
            </a:r>
            <a:r>
              <a:rPr lang="zh-CN" altLang="en-US" sz="2850" dirty="0">
                <a:latin typeface="Arial" charset="0"/>
              </a:rPr>
              <a:t>”</a:t>
            </a:r>
            <a:r>
              <a:rPr lang="zh-CN" altLang="en-US" sz="2850" dirty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412" y="1995777"/>
            <a:ext cx="8139178" cy="2760871"/>
          </a:xfrm>
        </p:spPr>
        <p:txBody>
          <a:bodyPr/>
          <a:lstStyle/>
          <a:p>
            <a:pPr eaLnBrk="1" hangingPunct="1"/>
            <a:r>
              <a:rPr lang="en-US" altLang="zh-CN" sz="5400" b="1" dirty="0">
                <a:latin typeface="楷体_GB2312" charset="0"/>
                <a:ea typeface="楷体_GB2312" charset="0"/>
              </a:rPr>
              <a:t>1936</a:t>
            </a:r>
            <a:r>
              <a:rPr lang="zh-CN" altLang="en-US" sz="5400" b="1" dirty="0">
                <a:latin typeface="楷体_GB2312" charset="0"/>
                <a:ea typeface="楷体_GB2312" charset="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3103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71450"/>
            <a:ext cx="4743450" cy="514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2850">
                <a:ea typeface="华文隶书" pitchFamily="2" charset="-122"/>
              </a:rPr>
              <a:t>           </a:t>
            </a:r>
            <a:r>
              <a:rPr lang="zh-CN" altLang="en-US" sz="2850">
                <a:ea typeface="华文隶书" pitchFamily="2" charset="-122"/>
              </a:rPr>
              <a:t>文如其人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58000" cy="3657600"/>
          </a:xfrm>
        </p:spPr>
        <p:txBody>
          <a:bodyPr/>
          <a:lstStyle/>
          <a:p>
            <a:pPr eaLnBrk="1" hangingPunct="1"/>
            <a:r>
              <a:rPr lang="zh-CN" altLang="en-US" sz="2775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老舍</a:t>
            </a:r>
            <a:r>
              <a:rPr lang="zh-CN" altLang="en-US" sz="2775" b="1">
                <a:latin typeface="楷体_GB2312" charset="0"/>
                <a:ea typeface="楷体_GB2312" charset="0"/>
              </a:rPr>
              <a:t>           想           </a:t>
            </a:r>
            <a:r>
              <a:rPr lang="zh-CN" altLang="en-US" sz="2775" b="1">
                <a:solidFill>
                  <a:schemeClr val="folHlink"/>
                </a:solidFill>
                <a:latin typeface="楷体_GB2312" charset="0"/>
                <a:ea typeface="楷体_GB2312" charset="0"/>
              </a:rPr>
              <a:t>北平</a:t>
            </a:r>
          </a:p>
          <a:p>
            <a:pPr eaLnBrk="1" hangingPunct="1"/>
            <a:r>
              <a:rPr lang="zh-CN" altLang="en-US" sz="2775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感情专注</a:t>
            </a:r>
            <a:r>
              <a:rPr lang="zh-CN" altLang="en-US" sz="2775" b="1">
                <a:latin typeface="楷体_GB2312" charset="0"/>
                <a:ea typeface="楷体_GB2312" charset="0"/>
              </a:rPr>
              <a:t>      故 家         </a:t>
            </a:r>
            <a:r>
              <a:rPr lang="zh-CN" altLang="en-US" sz="2775" b="1">
                <a:solidFill>
                  <a:schemeClr val="folHlink"/>
                </a:solidFill>
                <a:latin typeface="楷体_GB2312" charset="0"/>
                <a:ea typeface="楷体_GB2312" charset="0"/>
              </a:rPr>
              <a:t>动中有静</a:t>
            </a:r>
          </a:p>
          <a:p>
            <a:pPr eaLnBrk="1" hangingPunct="1"/>
            <a:r>
              <a:rPr lang="zh-CN" altLang="en-US" sz="2775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心态平和</a:t>
            </a:r>
            <a:r>
              <a:rPr lang="zh-CN" altLang="en-US" sz="2775" b="1">
                <a:latin typeface="楷体_GB2312" charset="0"/>
                <a:ea typeface="楷体_GB2312" charset="0"/>
              </a:rPr>
              <a:t>      土 园         </a:t>
            </a:r>
            <a:r>
              <a:rPr lang="zh-CN" altLang="en-US" sz="2775" b="1">
                <a:solidFill>
                  <a:schemeClr val="folHlink"/>
                </a:solidFill>
                <a:latin typeface="楷体_GB2312" charset="0"/>
                <a:ea typeface="楷体_GB2312" charset="0"/>
              </a:rPr>
              <a:t>布局合理</a:t>
            </a:r>
          </a:p>
          <a:p>
            <a:pPr eaLnBrk="1" hangingPunct="1"/>
            <a:r>
              <a:rPr lang="zh-CN" altLang="en-US" sz="2775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崇尚自然</a:t>
            </a:r>
            <a:r>
              <a:rPr lang="zh-CN" altLang="en-US" sz="2775" b="1">
                <a:latin typeface="楷体_GB2312" charset="0"/>
                <a:ea typeface="楷体_GB2312" charset="0"/>
              </a:rPr>
              <a:t>      之 之         </a:t>
            </a:r>
            <a:r>
              <a:rPr lang="zh-CN" altLang="en-US" sz="2775" b="1">
                <a:solidFill>
                  <a:schemeClr val="folHlink"/>
                </a:solidFill>
                <a:latin typeface="楷体_GB2312" charset="0"/>
                <a:ea typeface="楷体_GB2312" charset="0"/>
              </a:rPr>
              <a:t>花菜果多</a:t>
            </a:r>
          </a:p>
          <a:p>
            <a:pPr eaLnBrk="1" hangingPunct="1"/>
            <a:r>
              <a:rPr lang="zh-CN" altLang="en-US" sz="2775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热爱自由</a:t>
            </a:r>
            <a:r>
              <a:rPr lang="zh-CN" altLang="en-US" sz="2775" b="1">
                <a:latin typeface="楷体_GB2312" charset="0"/>
                <a:ea typeface="楷体_GB2312" charset="0"/>
              </a:rPr>
              <a:t>      爱 思         </a:t>
            </a:r>
            <a:r>
              <a:rPr lang="zh-CN" altLang="en-US" sz="2775" b="1">
                <a:solidFill>
                  <a:schemeClr val="folHlink"/>
                </a:solidFill>
                <a:latin typeface="楷体_GB2312" charset="0"/>
                <a:ea typeface="楷体_GB2312" charset="0"/>
              </a:rPr>
              <a:t>接近自然</a:t>
            </a:r>
          </a:p>
          <a:p>
            <a:pPr eaLnBrk="1" hangingPunct="1"/>
            <a:endParaRPr lang="en-US" altLang="zh-CN" sz="1650">
              <a:latin typeface="楷体_GB2312" charset="0"/>
              <a:ea typeface="楷体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5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114300"/>
            <a:ext cx="4572000" cy="571500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华文隶书" charset="0"/>
              </a:rPr>
              <a:t>舒乙谈老舍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8850" y="800100"/>
            <a:ext cx="5772150" cy="37719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sz="3000" b="1">
                <a:latin typeface="Arial" charset="0"/>
                <a:ea typeface="楷体_GB2312" charset="0"/>
              </a:rPr>
              <a:t>“</a:t>
            </a:r>
            <a:r>
              <a:rPr lang="zh-CN" altLang="en-US" sz="3000" b="1">
                <a:ea typeface="楷体_GB2312" charset="0"/>
              </a:rPr>
              <a:t>他是北京人</a:t>
            </a:r>
            <a:r>
              <a:rPr lang="zh-CN" altLang="en-US" sz="3000" b="1">
                <a:latin typeface="Arial" charset="0"/>
                <a:ea typeface="楷体_GB2312" charset="0"/>
              </a:rPr>
              <a:t>”</a:t>
            </a:r>
            <a:r>
              <a:rPr lang="zh-CN" altLang="en-US" sz="3000" b="1">
                <a:ea typeface="楷体_GB2312" charset="0"/>
              </a:rPr>
              <a:t>；</a:t>
            </a:r>
          </a:p>
          <a:p>
            <a:pPr eaLnBrk="1" hangingPunct="1">
              <a:buFontTx/>
              <a:buNone/>
            </a:pPr>
            <a:r>
              <a:rPr lang="zh-CN" altLang="en-US" sz="3000" b="1">
                <a:ea typeface="楷体_GB2312" charset="0"/>
              </a:rPr>
              <a:t>  </a:t>
            </a:r>
            <a:r>
              <a:rPr lang="zh-CN" altLang="en-US" sz="3000" b="1">
                <a:latin typeface="Arial" charset="0"/>
                <a:ea typeface="楷体_GB2312" charset="0"/>
              </a:rPr>
              <a:t>“</a:t>
            </a:r>
            <a:r>
              <a:rPr lang="zh-CN" altLang="en-US" sz="3000" b="1">
                <a:ea typeface="楷体_GB2312" charset="0"/>
              </a:rPr>
              <a:t>他是一个满族人</a:t>
            </a:r>
            <a:r>
              <a:rPr lang="zh-CN" altLang="en-US" sz="3000" b="1">
                <a:latin typeface="Arial" charset="0"/>
                <a:ea typeface="楷体_GB2312" charset="0"/>
              </a:rPr>
              <a:t>”</a:t>
            </a:r>
            <a:r>
              <a:rPr lang="zh-CN" altLang="en-US" sz="3000" b="1">
                <a:ea typeface="楷体_GB2312" charset="0"/>
              </a:rPr>
              <a:t>；</a:t>
            </a:r>
          </a:p>
          <a:p>
            <a:pPr eaLnBrk="1" hangingPunct="1"/>
            <a:r>
              <a:rPr lang="zh-CN" altLang="en-US" sz="3000" b="1">
                <a:latin typeface="Arial" charset="0"/>
                <a:ea typeface="楷体_GB2312" charset="0"/>
              </a:rPr>
              <a:t>“</a:t>
            </a:r>
            <a:r>
              <a:rPr lang="zh-CN" altLang="en-US" sz="3000" b="1">
                <a:ea typeface="楷体_GB2312" charset="0"/>
              </a:rPr>
              <a:t>他是一个穷人</a:t>
            </a:r>
            <a:r>
              <a:rPr lang="zh-CN" altLang="en-US" sz="3000" b="1">
                <a:latin typeface="Arial" charset="0"/>
                <a:ea typeface="楷体_GB2312" charset="0"/>
              </a:rPr>
              <a:t>”</a:t>
            </a:r>
            <a:r>
              <a:rPr lang="zh-CN" altLang="en-US" sz="3000" b="1">
                <a:ea typeface="楷体_GB2312" charset="0"/>
              </a:rPr>
              <a:t>；</a:t>
            </a:r>
          </a:p>
          <a:p>
            <a:pPr eaLnBrk="1" hangingPunct="1"/>
            <a:r>
              <a:rPr lang="zh-CN" altLang="en-US" sz="3000" b="1">
                <a:latin typeface="Arial" charset="0"/>
                <a:ea typeface="楷体_GB2312" charset="0"/>
              </a:rPr>
              <a:t>“</a:t>
            </a:r>
            <a:r>
              <a:rPr lang="zh-CN" altLang="en-US" sz="3000" b="1">
                <a:ea typeface="楷体_GB2312" charset="0"/>
              </a:rPr>
              <a:t>他差不多有十年生活在国外</a:t>
            </a:r>
            <a:r>
              <a:rPr lang="zh-CN" altLang="en-US" sz="3000" b="1">
                <a:latin typeface="Arial" charset="0"/>
                <a:ea typeface="楷体_GB2312" charset="0"/>
              </a:rPr>
              <a:t>”</a:t>
            </a:r>
            <a:r>
              <a:rPr lang="zh-CN" altLang="en-US" sz="3000" b="1">
                <a:ea typeface="楷体_GB2312" charset="0"/>
              </a:rPr>
              <a:t>；</a:t>
            </a:r>
          </a:p>
          <a:p>
            <a:pPr eaLnBrk="1" hangingPunct="1"/>
            <a:r>
              <a:rPr lang="zh-CN" altLang="en-US" sz="3000" b="1">
                <a:latin typeface="Arial" charset="0"/>
                <a:ea typeface="楷体_GB2312" charset="0"/>
              </a:rPr>
              <a:t>“</a:t>
            </a:r>
            <a:r>
              <a:rPr lang="zh-CN" altLang="en-US" sz="3000" b="1">
                <a:ea typeface="楷体_GB2312" charset="0"/>
              </a:rPr>
              <a:t>他生于十九世纪的最后一年，在二十世纪六十年代去世</a:t>
            </a:r>
            <a:r>
              <a:rPr lang="zh-CN" altLang="en-US" sz="3000" b="1">
                <a:latin typeface="Arial" charset="0"/>
                <a:ea typeface="楷体_GB2312" charset="0"/>
              </a:rPr>
              <a:t>”</a:t>
            </a:r>
            <a:r>
              <a:rPr lang="zh-CN" altLang="en-US" sz="3000" b="1">
                <a:ea typeface="楷体_GB2312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2481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57150"/>
            <a:ext cx="4572000" cy="857250"/>
          </a:xfrm>
        </p:spPr>
        <p:txBody>
          <a:bodyPr/>
          <a:lstStyle/>
          <a:p>
            <a:pPr eaLnBrk="1" hangingPunct="1"/>
            <a:r>
              <a:rPr lang="en-US" altLang="zh-CN" b="1">
                <a:latin typeface="Arial" charset="0"/>
                <a:ea typeface="华文隶书" charset="0"/>
              </a:rPr>
              <a:t>“</a:t>
            </a:r>
            <a:r>
              <a:rPr lang="zh-CN" altLang="en-US" b="1">
                <a:ea typeface="华文隶书" charset="0"/>
              </a:rPr>
              <a:t>北京味儿</a:t>
            </a:r>
            <a:r>
              <a:rPr lang="zh-CN" altLang="en-US" b="1">
                <a:latin typeface="Arial" charset="0"/>
                <a:ea typeface="华文隶书" charset="0"/>
              </a:rPr>
              <a:t>”</a:t>
            </a:r>
            <a:r>
              <a:rPr lang="zh-CN" altLang="en-US" b="1">
                <a:ea typeface="华文隶书" charset="0"/>
              </a:rPr>
              <a:t>很浓的作家</a:t>
            </a:r>
            <a:r>
              <a:rPr lang="zh-CN" altLang="en-US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742950"/>
            <a:ext cx="6686550" cy="42291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sz="3000" b="1">
                <a:latin typeface="楷体_GB2312" charset="0"/>
                <a:ea typeface="楷体_GB2312" charset="0"/>
              </a:rPr>
              <a:t>   </a:t>
            </a:r>
            <a:r>
              <a:rPr lang="zh-CN" altLang="en-US" sz="2700" b="1">
                <a:latin typeface="楷体_GB2312" charset="0"/>
                <a:ea typeface="楷体_GB2312" charset="0"/>
              </a:rPr>
              <a:t>生在北京，长在北京，老舍（</a:t>
            </a:r>
            <a:r>
              <a:rPr lang="en-US" altLang="zh-CN" sz="2700" b="1">
                <a:latin typeface="楷体_GB2312" charset="0"/>
                <a:ea typeface="楷体_GB2312" charset="0"/>
              </a:rPr>
              <a:t>1899-1966</a:t>
            </a:r>
            <a:r>
              <a:rPr lang="zh-CN" altLang="en-US" sz="2700" b="1">
                <a:latin typeface="楷体_GB2312" charset="0"/>
                <a:ea typeface="楷体_GB2312" charset="0"/>
              </a:rPr>
              <a:t>）一生中有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四十二年</a:t>
            </a:r>
            <a:r>
              <a:rPr lang="zh-CN" altLang="en-US" sz="2700" b="1">
                <a:latin typeface="楷体_GB2312" charset="0"/>
                <a:ea typeface="楷体_GB2312" charset="0"/>
              </a:rPr>
              <a:t>是在北京度过的。</a:t>
            </a:r>
          </a:p>
          <a:p>
            <a:pPr eaLnBrk="1" hangingPunct="1"/>
            <a:r>
              <a:rPr lang="zh-CN" altLang="en-US" sz="2700" b="1">
                <a:latin typeface="楷体_GB2312" charset="0"/>
                <a:ea typeface="楷体_GB2312" charset="0"/>
              </a:rPr>
              <a:t>    他最有影响的作品，如小说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《</a:t>
            </a:r>
            <a:r>
              <a:rPr lang="zh-CN" altLang="en-US" sz="2700" b="1">
                <a:latin typeface="楷体_GB2312" charset="0"/>
                <a:ea typeface="楷体_GB2312" charset="0"/>
              </a:rPr>
              <a:t>骆驼祥子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》</a:t>
            </a:r>
            <a:r>
              <a:rPr lang="zh-CN" altLang="en-US" sz="2700" b="1">
                <a:latin typeface="楷体_GB2312" charset="0"/>
                <a:ea typeface="楷体_GB2312" charset="0"/>
              </a:rPr>
              <a:t>、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《</a:t>
            </a:r>
            <a:r>
              <a:rPr lang="zh-CN" altLang="en-US" sz="2700" b="1">
                <a:latin typeface="楷体_GB2312" charset="0"/>
                <a:ea typeface="楷体_GB2312" charset="0"/>
              </a:rPr>
              <a:t>四世同堂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》</a:t>
            </a:r>
            <a:r>
              <a:rPr lang="zh-CN" altLang="en-US" sz="2700" b="1">
                <a:latin typeface="楷体_GB2312" charset="0"/>
                <a:ea typeface="楷体_GB2312" charset="0"/>
              </a:rPr>
              <a:t>，话剧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《</a:t>
            </a:r>
            <a:r>
              <a:rPr lang="zh-CN" altLang="en-US" sz="2700" b="1">
                <a:latin typeface="楷体_GB2312" charset="0"/>
                <a:ea typeface="楷体_GB2312" charset="0"/>
              </a:rPr>
              <a:t>茶馆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》</a:t>
            </a:r>
            <a:r>
              <a:rPr lang="zh-CN" altLang="en-US" sz="2700" b="1">
                <a:latin typeface="楷体_GB2312" charset="0"/>
                <a:ea typeface="楷体_GB2312" charset="0"/>
              </a:rPr>
              <a:t>、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《</a:t>
            </a:r>
            <a:r>
              <a:rPr lang="zh-CN" altLang="en-US" sz="2700" b="1">
                <a:latin typeface="楷体_GB2312" charset="0"/>
                <a:ea typeface="楷体_GB2312" charset="0"/>
              </a:rPr>
              <a:t>龙须沟</a:t>
            </a:r>
            <a:r>
              <a:rPr lang="en-US" altLang="zh-CN" sz="2700" b="1">
                <a:latin typeface="楷体_GB2312" charset="0"/>
                <a:ea typeface="楷体_GB2312" charset="0"/>
              </a:rPr>
              <a:t>》</a:t>
            </a:r>
            <a:r>
              <a:rPr lang="zh-CN" altLang="en-US" sz="2700" b="1">
                <a:latin typeface="楷体_GB2312" charset="0"/>
                <a:ea typeface="楷体_GB2312" charset="0"/>
              </a:rPr>
              <a:t>等，都是用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北京话</a:t>
            </a:r>
            <a:r>
              <a:rPr lang="zh-CN" altLang="en-US" sz="2700" b="1">
                <a:latin typeface="楷体_GB2312" charset="0"/>
                <a:ea typeface="楷体_GB2312" charset="0"/>
              </a:rPr>
              <a:t>写的，也是以北京为题材的，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通过对北京人的生活方式、社会文化和心理特点真切生动的描绘，展现了丰富多彩的北京社会风情画。</a:t>
            </a:r>
            <a:r>
              <a:rPr lang="zh-CN" altLang="en-US" sz="2700" b="1">
                <a:latin typeface="楷体_GB2312" charset="0"/>
                <a:ea typeface="楷体_GB2312" charset="0"/>
              </a:rPr>
              <a:t> </a:t>
            </a:r>
            <a:br>
              <a:rPr lang="zh-CN" altLang="en-US" sz="2700" b="1">
                <a:latin typeface="楷体_GB2312" charset="0"/>
                <a:ea typeface="楷体_GB2312" charset="0"/>
              </a:rPr>
            </a:br>
            <a:r>
              <a:rPr lang="zh-CN" altLang="en-US" sz="2700" b="1">
                <a:latin typeface="楷体_GB2312" charset="0"/>
                <a:ea typeface="楷体_GB2312" charset="0"/>
              </a:rPr>
              <a:t/>
            </a:r>
            <a:br>
              <a:rPr lang="zh-CN" altLang="en-US" sz="2700" b="1">
                <a:latin typeface="楷体_GB2312" charset="0"/>
                <a:ea typeface="楷体_GB2312" charset="0"/>
              </a:rPr>
            </a:br>
            <a:endParaRPr lang="zh-CN" altLang="en-US" sz="2700" b="1">
              <a:latin typeface="楷体_GB2312" charset="0"/>
              <a:ea typeface="楷体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6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0"/>
            <a:ext cx="4572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4050">
                <a:solidFill>
                  <a:schemeClr val="accent1"/>
                </a:solidFill>
                <a:ea typeface="华文隶书" pitchFamily="2" charset="-122"/>
              </a:rPr>
              <a:t>想</a:t>
            </a:r>
            <a:r>
              <a:rPr lang="zh-CN" altLang="en-US" sz="4050">
                <a:ea typeface="华文隶书" pitchFamily="2" charset="-122"/>
              </a:rPr>
              <a:t>北平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628650"/>
            <a:ext cx="5486400" cy="451485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zh-CN" sz="3075" b="1" dirty="0">
                <a:ea typeface="楷体_GB2312" charset="0"/>
              </a:rPr>
              <a:t>       </a:t>
            </a:r>
            <a:r>
              <a:rPr lang="zh-CN" altLang="en-US" sz="2700" b="1" dirty="0">
                <a:latin typeface="楷体_GB2312" charset="0"/>
                <a:ea typeface="楷体_GB2312" charset="0"/>
              </a:rPr>
              <a:t>北平是历朝古都，这里有宏伟的故宫，巍峨的长城，美丽的颐和园，温馨的四合院</a:t>
            </a:r>
            <a:r>
              <a:rPr lang="en-US" altLang="zh-CN" sz="2700" b="1" dirty="0">
                <a:latin typeface="Arial" charset="0"/>
                <a:ea typeface="楷体_GB2312" charset="0"/>
              </a:rPr>
              <a:t>……</a:t>
            </a:r>
            <a:r>
              <a:rPr lang="zh-CN" altLang="en-US" sz="2700" b="1" dirty="0">
                <a:latin typeface="楷体_GB2312" charset="0"/>
                <a:ea typeface="楷体_GB2312" charset="0"/>
              </a:rPr>
              <a:t>可写的东西实在是太多太多，那么在土生土长的大作家老舍的笔下，</a:t>
            </a:r>
            <a:r>
              <a:rPr lang="zh-CN" altLang="en-US" sz="2700" b="1" dirty="0">
                <a:solidFill>
                  <a:schemeClr val="accent1"/>
                </a:solidFill>
                <a:latin typeface="楷体_GB2312" charset="0"/>
                <a:ea typeface="楷体_GB2312" charset="0"/>
              </a:rPr>
              <a:t>北平是什么样子的呢？作者又是怎样写出自己心中的北平呢？</a:t>
            </a:r>
          </a:p>
          <a:p>
            <a:pPr eaLnBrk="1" hangingPunct="1"/>
            <a:r>
              <a:rPr lang="zh-CN" altLang="en-US" sz="2700" b="1" dirty="0">
                <a:latin typeface="楷体_GB2312" charset="0"/>
                <a:ea typeface="楷体_GB2312" charset="0"/>
              </a:rPr>
              <a:t>    先来说说这个</a:t>
            </a:r>
            <a:r>
              <a:rPr lang="zh-CN" altLang="en-US" sz="2700" b="1" dirty="0">
                <a:latin typeface="Arial" charset="0"/>
                <a:ea typeface="楷体_GB2312" charset="0"/>
              </a:rPr>
              <a:t>“</a:t>
            </a:r>
            <a:r>
              <a:rPr lang="zh-CN" altLang="en-US" sz="2700" b="1" dirty="0">
                <a:latin typeface="楷体_GB2312" charset="0"/>
                <a:ea typeface="楷体_GB2312" charset="0"/>
              </a:rPr>
              <a:t>想</a:t>
            </a:r>
            <a:r>
              <a:rPr lang="zh-CN" altLang="en-US" sz="2700" b="1" dirty="0">
                <a:latin typeface="Arial" charset="0"/>
                <a:ea typeface="楷体_GB2312" charset="0"/>
              </a:rPr>
              <a:t>”</a:t>
            </a:r>
            <a:r>
              <a:rPr lang="zh-CN" altLang="en-US" sz="2700" b="1" dirty="0">
                <a:latin typeface="楷体_GB2312" charset="0"/>
                <a:ea typeface="楷体_GB2312" charset="0"/>
              </a:rPr>
              <a:t>字，</a:t>
            </a:r>
            <a:r>
              <a:rPr lang="zh-CN" altLang="en-US" sz="2700" b="1" dirty="0">
                <a:solidFill>
                  <a:schemeClr val="accent1"/>
                </a:solidFill>
                <a:latin typeface="楷体_GB2312" charset="0"/>
                <a:ea typeface="楷体_GB2312" charset="0"/>
              </a:rPr>
              <a:t>文章中有哪些语句是对这个</a:t>
            </a:r>
            <a:r>
              <a:rPr lang="zh-CN" altLang="en-US" sz="2700" b="1" dirty="0">
                <a:solidFill>
                  <a:schemeClr val="accent1"/>
                </a:solidFill>
                <a:latin typeface="Arial" charset="0"/>
                <a:ea typeface="楷体_GB2312" charset="0"/>
              </a:rPr>
              <a:t>“</a:t>
            </a:r>
            <a:r>
              <a:rPr lang="zh-CN" altLang="en-US" sz="2700" b="1" dirty="0">
                <a:solidFill>
                  <a:schemeClr val="accent1"/>
                </a:solidFill>
                <a:latin typeface="楷体_GB2312" charset="0"/>
                <a:ea typeface="楷体_GB2312" charset="0"/>
              </a:rPr>
              <a:t>想</a:t>
            </a:r>
            <a:r>
              <a:rPr lang="zh-CN" altLang="en-US" sz="2700" b="1" dirty="0">
                <a:solidFill>
                  <a:schemeClr val="accent1"/>
                </a:solidFill>
                <a:latin typeface="Arial" charset="0"/>
                <a:ea typeface="楷体_GB2312" charset="0"/>
              </a:rPr>
              <a:t>”</a:t>
            </a:r>
            <a:r>
              <a:rPr lang="zh-CN" altLang="en-US" sz="2700" b="1" dirty="0">
                <a:solidFill>
                  <a:schemeClr val="accent1"/>
                </a:solidFill>
                <a:latin typeface="楷体_GB2312" charset="0"/>
                <a:ea typeface="楷体_GB2312" charset="0"/>
              </a:rPr>
              <a:t>字的呼应呢？请同学们找一找。</a:t>
            </a:r>
            <a:r>
              <a:rPr lang="zh-CN" altLang="en-US" sz="2700" dirty="0">
                <a:latin typeface="楷体_GB2312" charset="0"/>
                <a:ea typeface="楷体_GB2312" charset="0"/>
              </a:rPr>
              <a:t> </a:t>
            </a:r>
            <a:endParaRPr lang="zh-CN" altLang="en-US" sz="2700" b="1" dirty="0">
              <a:solidFill>
                <a:schemeClr val="accent1"/>
              </a:solidFill>
              <a:latin typeface="楷体_GB2312" charset="0"/>
              <a:ea typeface="楷体_GB2312" charset="0"/>
            </a:endParaRPr>
          </a:p>
          <a:p>
            <a:pPr eaLnBrk="1" hangingPunct="1"/>
            <a:endParaRPr lang="en-US" altLang="zh-CN" sz="2700" dirty="0">
              <a:latin typeface="楷体_GB2312" charset="0"/>
              <a:ea typeface="楷体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6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57150"/>
            <a:ext cx="5372100" cy="857250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华文隶书" charset="0"/>
              </a:rPr>
              <a:t>这篇散文的</a:t>
            </a:r>
            <a:r>
              <a:rPr lang="zh-CN" altLang="en-US" b="1">
                <a:latin typeface="Arial" charset="0"/>
                <a:ea typeface="华文隶书" charset="0"/>
              </a:rPr>
              <a:t>“</a:t>
            </a:r>
            <a:r>
              <a:rPr lang="zh-CN" altLang="en-US" b="1">
                <a:ea typeface="华文隶书" charset="0"/>
              </a:rPr>
              <a:t>神</a:t>
            </a:r>
            <a:r>
              <a:rPr lang="zh-CN" altLang="en-US" b="1">
                <a:latin typeface="Arial" charset="0"/>
                <a:ea typeface="华文隶书" charset="0"/>
              </a:rPr>
              <a:t>”</a:t>
            </a:r>
            <a:r>
              <a:rPr lang="en-US" altLang="zh-CN" b="1">
                <a:latin typeface="Arial" charset="0"/>
                <a:ea typeface="华文隶书" charset="0"/>
              </a:rPr>
              <a:t>——“</a:t>
            </a:r>
            <a:r>
              <a:rPr lang="zh-CN" altLang="en-US" b="1">
                <a:ea typeface="华文隶书" charset="0"/>
              </a:rPr>
              <a:t>想</a:t>
            </a:r>
            <a:r>
              <a:rPr lang="zh-CN" altLang="en-US" b="1">
                <a:latin typeface="Arial" charset="0"/>
                <a:ea typeface="华文隶书" charset="0"/>
              </a:rPr>
              <a:t>”</a:t>
            </a:r>
            <a:endParaRPr lang="zh-CN" altLang="en-US" b="1">
              <a:ea typeface="华文隶书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742950"/>
            <a:ext cx="6343650" cy="38290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2700" b="1">
                <a:latin typeface="楷体_GB2312" charset="0"/>
                <a:ea typeface="楷体_GB2312" charset="0"/>
              </a:rPr>
              <a:t>   </a:t>
            </a:r>
            <a:r>
              <a:rPr lang="en-US" altLang="zh-CN" sz="2700" b="1">
                <a:latin typeface="Arial" charset="0"/>
                <a:ea typeface="楷体_GB2312" charset="0"/>
              </a:rPr>
              <a:t>“</a:t>
            </a:r>
            <a:r>
              <a:rPr lang="zh-CN" altLang="en-US" sz="2700" b="1">
                <a:latin typeface="楷体_GB2312" charset="0"/>
                <a:ea typeface="楷体_GB2312" charset="0"/>
              </a:rPr>
              <a:t>可是，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我真爱北平</a:t>
            </a:r>
            <a:r>
              <a:rPr lang="zh-CN" altLang="en-US" sz="2700" b="1">
                <a:latin typeface="Arial" charset="0"/>
                <a:ea typeface="楷体_GB2312" charset="0"/>
              </a:rPr>
              <a:t>”</a:t>
            </a:r>
            <a:r>
              <a:rPr lang="zh-CN" altLang="en-US" sz="2700" b="1">
                <a:latin typeface="楷体_GB2312" charset="0"/>
                <a:ea typeface="楷体_GB2312" charset="0"/>
              </a:rPr>
              <a:t> </a:t>
            </a:r>
            <a:r>
              <a:rPr lang="zh-CN" altLang="en-US" sz="2700" b="1">
                <a:latin typeface="Arial" charset="0"/>
                <a:ea typeface="楷体_GB2312" charset="0"/>
              </a:rPr>
              <a:t>“</a:t>
            </a:r>
            <a:r>
              <a:rPr lang="zh-CN" altLang="en-US" sz="2700" b="1">
                <a:latin typeface="楷体_GB2312" charset="0"/>
                <a:ea typeface="楷体_GB2312" charset="0"/>
              </a:rPr>
              <a:t>我爱我的母亲</a:t>
            </a:r>
            <a:r>
              <a:rPr lang="en-US" altLang="zh-CN" sz="2700" b="1">
                <a:latin typeface="Arial" charset="0"/>
                <a:ea typeface="楷体_GB2312" charset="0"/>
              </a:rPr>
              <a:t>……</a:t>
            </a:r>
            <a:r>
              <a:rPr lang="zh-CN" altLang="en-US" sz="2700" b="1">
                <a:latin typeface="楷体_GB2312" charset="0"/>
                <a:ea typeface="楷体_GB2312" charset="0"/>
              </a:rPr>
              <a:t>我之爱北平也近乎这个</a:t>
            </a:r>
            <a:r>
              <a:rPr lang="en-US" altLang="zh-CN" sz="2700" b="1">
                <a:latin typeface="Arial" charset="0"/>
                <a:ea typeface="楷体_GB2312" charset="0"/>
              </a:rPr>
              <a:t>……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我爱的北平</a:t>
            </a:r>
            <a:r>
              <a:rPr lang="zh-CN" altLang="en-US" sz="2700" b="1">
                <a:latin typeface="楷体_GB2312" charset="0"/>
                <a:ea typeface="楷体_GB2312" charset="0"/>
              </a:rPr>
              <a:t>不是支支节节的一些什么，而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是整个的与我的心灵粘和的一段历史，一大块地方</a:t>
            </a:r>
            <a:r>
              <a:rPr lang="zh-CN" altLang="en-US" sz="2700" b="1">
                <a:latin typeface="Arial" charset="0"/>
                <a:ea typeface="楷体_GB2312" charset="0"/>
              </a:rPr>
              <a:t>”</a:t>
            </a:r>
            <a:r>
              <a:rPr lang="zh-CN" altLang="en-US" sz="2700" b="1">
                <a:latin typeface="楷体_GB2312" charset="0"/>
                <a:ea typeface="楷体_GB2312" charset="0"/>
              </a:rPr>
              <a:t>等（第二节）</a:t>
            </a:r>
          </a:p>
          <a:p>
            <a:pPr eaLnBrk="1" hangingPunct="1"/>
            <a:r>
              <a:rPr lang="zh-CN" altLang="en-US" sz="2700" b="1">
                <a:latin typeface="楷体_GB2312" charset="0"/>
                <a:ea typeface="楷体_GB2312" charset="0"/>
              </a:rPr>
              <a:t>  </a:t>
            </a:r>
            <a:r>
              <a:rPr lang="zh-CN" altLang="en-US" sz="2700" b="1">
                <a:latin typeface="Arial" charset="0"/>
                <a:ea typeface="楷体_GB2312" charset="0"/>
              </a:rPr>
              <a:t>“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它是在我的血里，我的性格和脾气里有许多地方是这古城所赐予给</a:t>
            </a:r>
            <a:r>
              <a:rPr lang="zh-CN" altLang="en-US" sz="2700" b="1">
                <a:latin typeface="楷体_GB2312" charset="0"/>
                <a:ea typeface="楷体_GB2312" charset="0"/>
              </a:rPr>
              <a:t>。</a:t>
            </a:r>
            <a:r>
              <a:rPr lang="zh-CN" altLang="en-US" sz="2700" b="1">
                <a:latin typeface="Arial" charset="0"/>
                <a:ea typeface="楷体_GB2312" charset="0"/>
              </a:rPr>
              <a:t>”</a:t>
            </a:r>
            <a:r>
              <a:rPr lang="zh-CN" altLang="en-US" sz="2700" b="1">
                <a:latin typeface="楷体_GB2312" charset="0"/>
                <a:ea typeface="楷体_GB2312" charset="0"/>
              </a:rPr>
              <a:t> </a:t>
            </a:r>
          </a:p>
          <a:p>
            <a:pPr eaLnBrk="1" hangingPunct="1"/>
            <a:r>
              <a:rPr lang="zh-CN" altLang="en-US" sz="2700" b="1">
                <a:latin typeface="楷体_GB2312" charset="0"/>
                <a:ea typeface="楷体_GB2312" charset="0"/>
              </a:rPr>
              <a:t>                 （第三节） </a:t>
            </a:r>
          </a:p>
          <a:p>
            <a:pPr eaLnBrk="1" hangingPunct="1"/>
            <a:r>
              <a:rPr lang="zh-CN" altLang="en-US" sz="2700" b="1">
                <a:latin typeface="Arial" charset="0"/>
                <a:ea typeface="楷体_GB2312" charset="0"/>
              </a:rPr>
              <a:t>“</a:t>
            </a:r>
            <a:r>
              <a:rPr lang="zh-CN" altLang="en-US" sz="2700" b="1">
                <a:latin typeface="楷体_GB2312" charset="0"/>
                <a:ea typeface="楷体_GB2312" charset="0"/>
              </a:rPr>
              <a:t>要落泪了，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真想念北平呀</a:t>
            </a:r>
            <a:r>
              <a:rPr lang="zh-CN" altLang="en-US" sz="2700" b="1">
                <a:latin typeface="楷体_GB2312" charset="0"/>
                <a:ea typeface="楷体_GB2312" charset="0"/>
              </a:rPr>
              <a:t>！</a:t>
            </a:r>
            <a:r>
              <a:rPr lang="zh-CN" altLang="en-US" sz="2700" b="1">
                <a:latin typeface="Arial" charset="0"/>
                <a:ea typeface="楷体_GB2312" charset="0"/>
              </a:rPr>
              <a:t>”</a:t>
            </a:r>
            <a:r>
              <a:rPr lang="zh-CN" altLang="en-US" sz="2700" b="1">
                <a:latin typeface="楷体_GB2312" charset="0"/>
                <a:ea typeface="楷体_GB2312" charset="0"/>
              </a:rPr>
              <a:t>（结尾）</a:t>
            </a:r>
          </a:p>
          <a:p>
            <a:pPr eaLnBrk="1" hangingPunct="1"/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朗读课文（</a:t>
            </a:r>
            <a:r>
              <a:rPr lang="en-US" altLang="zh-CN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2-3</a:t>
            </a:r>
            <a:r>
              <a:rPr lang="zh-CN" altLang="en-US" sz="2700" b="1">
                <a:solidFill>
                  <a:schemeClr val="accent1"/>
                </a:solidFill>
                <a:latin typeface="楷体_GB2312" charset="0"/>
                <a:ea typeface="楷体_GB2312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746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0"/>
            <a:ext cx="4572000" cy="628650"/>
          </a:xfrm>
        </p:spPr>
        <p:txBody>
          <a:bodyPr/>
          <a:lstStyle/>
          <a:p>
            <a:pPr eaLnBrk="1" hangingPunct="1"/>
            <a:r>
              <a:rPr lang="zh-CN" altLang="en-US">
                <a:ea typeface="华文隶书" charset="0"/>
              </a:rPr>
              <a:t>爱的传达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621" y="800100"/>
            <a:ext cx="6845079" cy="4171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1650" dirty="0"/>
              <a:t>　    </a:t>
            </a:r>
            <a:r>
              <a:rPr lang="zh-CN" altLang="en-US" sz="3075" b="1" dirty="0">
                <a:latin typeface="楷体_GB2312" charset="0"/>
                <a:ea typeface="楷体_GB2312" charset="0"/>
              </a:rPr>
              <a:t>老舍爱北平，他生在北京，长在北京，一生</a:t>
            </a:r>
            <a:r>
              <a:rPr lang="en-US" altLang="zh-CN" sz="3075" b="1" dirty="0">
                <a:latin typeface="楷体_GB2312" charset="0"/>
                <a:ea typeface="楷体_GB2312" charset="0"/>
              </a:rPr>
              <a:t>67</a:t>
            </a:r>
            <a:r>
              <a:rPr lang="zh-CN" altLang="en-US" sz="3075" b="1" dirty="0">
                <a:latin typeface="楷体_GB2312" charset="0"/>
                <a:ea typeface="楷体_GB2312" charset="0"/>
              </a:rPr>
              <a:t>年中在北京度过</a:t>
            </a:r>
            <a:r>
              <a:rPr lang="en-US" altLang="zh-CN" sz="3075" b="1" dirty="0">
                <a:latin typeface="楷体_GB2312" charset="0"/>
                <a:ea typeface="楷体_GB2312" charset="0"/>
              </a:rPr>
              <a:t>42</a:t>
            </a:r>
            <a:r>
              <a:rPr lang="zh-CN" altLang="en-US" sz="3075" b="1" dirty="0">
                <a:latin typeface="楷体_GB2312" charset="0"/>
                <a:ea typeface="楷体_GB2312" charset="0"/>
              </a:rPr>
              <a:t>年，最后在北京去世。</a:t>
            </a:r>
            <a:r>
              <a:rPr lang="zh-CN" altLang="en-US" sz="3075" b="1" dirty="0">
                <a:solidFill>
                  <a:schemeClr val="accent1"/>
                </a:solidFill>
                <a:latin typeface="楷体_GB2312" charset="0"/>
                <a:ea typeface="楷体_GB2312" charset="0"/>
              </a:rPr>
              <a:t>北京西北角是老舍的摇篮，也成了老舍作品主人公的故乡。</a:t>
            </a:r>
            <a:r>
              <a:rPr lang="zh-CN" altLang="en-US" sz="3075" b="1" dirty="0">
                <a:latin typeface="楷体_GB2312" charset="0"/>
                <a:ea typeface="楷体_GB2312" charset="0"/>
              </a:rPr>
              <a:t>如果说这些作品思念北平是间接的，那么，</a:t>
            </a:r>
            <a:r>
              <a:rPr lang="zh-CN" altLang="en-US" sz="3075" b="1" dirty="0">
                <a:solidFill>
                  <a:schemeClr val="accent1"/>
                </a:solidFill>
                <a:latin typeface="楷体_GB2312" charset="0"/>
                <a:ea typeface="楷体_GB2312" charset="0"/>
              </a:rPr>
              <a:t>当老舍凝神静思他的北平时，又该</a:t>
            </a:r>
            <a:r>
              <a:rPr lang="zh-CN" altLang="en-US" sz="3075" b="1" dirty="0">
                <a:solidFill>
                  <a:srgbClr val="0066FF"/>
                </a:solidFill>
                <a:latin typeface="楷体_GB2312" charset="0"/>
                <a:ea typeface="楷体_GB2312" charset="0"/>
              </a:rPr>
              <a:t>如何表达</a:t>
            </a:r>
            <a:r>
              <a:rPr lang="zh-CN" altLang="en-US" sz="3075" b="1" dirty="0">
                <a:solidFill>
                  <a:schemeClr val="accent1"/>
                </a:solidFill>
                <a:latin typeface="楷体_GB2312" charset="0"/>
                <a:ea typeface="楷体_GB2312" charset="0"/>
              </a:rPr>
              <a:t>这浓烈的爱意呢？</a:t>
            </a:r>
          </a:p>
        </p:txBody>
      </p:sp>
    </p:spTree>
    <p:extLst>
      <p:ext uri="{BB962C8B-B14F-4D97-AF65-F5344CB8AC3E}">
        <p14:creationId xmlns:p14="http://schemas.microsoft.com/office/powerpoint/2010/main" val="149659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457200"/>
            <a:ext cx="542925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850">
                <a:latin typeface="楷体_GB2312" charset="0"/>
                <a:ea typeface="楷体_GB2312" charset="0"/>
              </a:rPr>
              <a:t>这是一份说不出的爱</a:t>
            </a:r>
            <a:br>
              <a:rPr lang="zh-CN" altLang="en-US" sz="2850">
                <a:latin typeface="楷体_GB2312" charset="0"/>
                <a:ea typeface="楷体_GB2312" charset="0"/>
              </a:rPr>
            </a:br>
            <a:r>
              <a:rPr lang="zh-CN" altLang="en-US" sz="2850">
                <a:latin typeface="楷体_GB2312" charset="0"/>
                <a:ea typeface="楷体_GB2312" charset="0"/>
              </a:rPr>
              <a:t>      </a:t>
            </a:r>
            <a:r>
              <a:rPr lang="en-US" altLang="zh-CN" sz="2850">
                <a:latin typeface="Arial" charset="0"/>
                <a:ea typeface="楷体_GB2312" charset="0"/>
              </a:rPr>
              <a:t>——</a:t>
            </a:r>
            <a:r>
              <a:rPr lang="zh-CN" altLang="en-US" sz="2850">
                <a:latin typeface="楷体_GB2312" charset="0"/>
                <a:ea typeface="楷体_GB2312" charset="0"/>
              </a:rPr>
              <a:t>爱在反思中千回百转 </a:t>
            </a:r>
            <a:br>
              <a:rPr lang="zh-CN" altLang="en-US" sz="2850">
                <a:latin typeface="楷体_GB2312" charset="0"/>
                <a:ea typeface="楷体_GB2312" charset="0"/>
              </a:rPr>
            </a:br>
            <a:endParaRPr lang="zh-CN" altLang="en-US" sz="2850">
              <a:latin typeface="楷体_GB2312" charset="0"/>
              <a:ea typeface="楷体_GB231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656" y="1101321"/>
            <a:ext cx="8139178" cy="4042179"/>
          </a:xfrm>
        </p:spPr>
        <p:txBody>
          <a:bodyPr/>
          <a:lstStyle/>
          <a:p>
            <a:pPr eaLnBrk="1" hangingPunct="1"/>
            <a:r>
              <a:rPr lang="zh-CN" altLang="en-US" sz="2700" b="1" dirty="0">
                <a:latin typeface="楷体_GB2312" charset="0"/>
                <a:ea typeface="楷体_GB2312" charset="0"/>
              </a:rPr>
              <a:t>首先，知道得太少无法说。</a:t>
            </a:r>
          </a:p>
          <a:p>
            <a:pPr eaLnBrk="1" hangingPunct="1"/>
            <a:r>
              <a:rPr lang="zh-CN" altLang="en-US" sz="2700" b="1" dirty="0">
                <a:latin typeface="楷体_GB2312" charset="0"/>
                <a:ea typeface="楷体_GB2312" charset="0"/>
              </a:rPr>
              <a:t>其次，爱得浓烈无从说。 </a:t>
            </a:r>
          </a:p>
          <a:p>
            <a:pPr eaLnBrk="1" hangingPunct="1"/>
            <a:r>
              <a:rPr lang="zh-CN" altLang="en-US" sz="2700" b="1" dirty="0">
                <a:latin typeface="楷体_GB2312" charset="0"/>
                <a:ea typeface="楷体_GB2312" charset="0"/>
              </a:rPr>
              <a:t>再次，言语贫乏无能力说。 </a:t>
            </a:r>
          </a:p>
          <a:p>
            <a:pPr eaLnBrk="1" hangingPunct="1"/>
            <a:r>
              <a:rPr lang="zh-CN" altLang="en-US" sz="2700" b="1" dirty="0">
                <a:latin typeface="楷体_GB2312" charset="0"/>
                <a:ea typeface="楷体_GB2312" charset="0"/>
              </a:rPr>
              <a:t>    其实，老舍并非没有美好的言语，而是诗意地表达了自己对北平的爱。 </a:t>
            </a:r>
          </a:p>
        </p:txBody>
      </p:sp>
    </p:spTree>
    <p:extLst>
      <p:ext uri="{BB962C8B-B14F-4D97-AF65-F5344CB8AC3E}">
        <p14:creationId xmlns:p14="http://schemas.microsoft.com/office/powerpoint/2010/main" val="202498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228600"/>
            <a:ext cx="4914900" cy="1085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3600">
                <a:ea typeface="隶书" pitchFamily="49" charset="-122"/>
              </a:rPr>
              <a:t>老舍眼中的北平</a:t>
            </a:r>
            <a:br>
              <a:rPr lang="zh-CN" altLang="en-US" sz="3600">
                <a:ea typeface="隶书" pitchFamily="49" charset="-122"/>
              </a:rPr>
            </a:br>
            <a:r>
              <a:rPr lang="zh-CN" altLang="en-US" sz="3600">
                <a:ea typeface="隶书" pitchFamily="49" charset="-122"/>
              </a:rPr>
              <a:t/>
            </a:r>
            <a:br>
              <a:rPr lang="zh-CN" altLang="en-US" sz="3600">
                <a:ea typeface="隶书" pitchFamily="49" charset="-122"/>
              </a:rPr>
            </a:br>
            <a:endParaRPr lang="zh-CN" altLang="en-US" sz="3600">
              <a:ea typeface="隶书" pitchFamily="49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>
                <a:latin typeface="楷体_GB2312" charset="0"/>
                <a:ea typeface="楷体_GB2312" charset="0"/>
              </a:rPr>
              <a:t>阅读</a:t>
            </a:r>
            <a:r>
              <a:rPr lang="en-US" altLang="zh-CN" sz="3600" b="1">
                <a:latin typeface="楷体_GB2312" charset="0"/>
                <a:ea typeface="楷体_GB2312" charset="0"/>
              </a:rPr>
              <a:t>4-7</a:t>
            </a:r>
            <a:r>
              <a:rPr lang="zh-CN" altLang="en-US" sz="3600" b="1">
                <a:latin typeface="楷体_GB2312" charset="0"/>
                <a:ea typeface="楷体_GB2312" charset="0"/>
              </a:rPr>
              <a:t>段归纳概括</a:t>
            </a:r>
          </a:p>
        </p:txBody>
      </p:sp>
    </p:spTree>
    <p:extLst>
      <p:ext uri="{BB962C8B-B14F-4D97-AF65-F5344CB8AC3E}">
        <p14:creationId xmlns:p14="http://schemas.microsoft.com/office/powerpoint/2010/main" val="63222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531495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850"/>
              <a:t>　</a:t>
            </a:r>
            <a:r>
              <a:rPr lang="zh-CN" altLang="en-US" sz="2850">
                <a:latin typeface="黑体" charset="0"/>
                <a:ea typeface="黑体" charset="0"/>
              </a:rPr>
              <a:t>敞开心扉</a:t>
            </a:r>
            <a:br>
              <a:rPr lang="zh-CN" altLang="en-US" sz="2850">
                <a:latin typeface="黑体" charset="0"/>
                <a:ea typeface="黑体" charset="0"/>
              </a:rPr>
            </a:br>
            <a:r>
              <a:rPr lang="zh-CN" altLang="en-US" sz="2850">
                <a:latin typeface="黑体" charset="0"/>
                <a:ea typeface="黑体" charset="0"/>
              </a:rPr>
              <a:t>     </a:t>
            </a:r>
            <a:r>
              <a:rPr lang="en-US" altLang="zh-CN" sz="2850">
                <a:latin typeface="Arial" charset="0"/>
                <a:ea typeface="黑体" charset="0"/>
              </a:rPr>
              <a:t>——</a:t>
            </a:r>
            <a:r>
              <a:rPr lang="zh-CN" altLang="en-US" sz="2850">
                <a:latin typeface="黑体" charset="0"/>
                <a:ea typeface="黑体" charset="0"/>
              </a:rPr>
              <a:t>爱在倾诉中缓缓流淌 </a:t>
            </a:r>
            <a:br>
              <a:rPr lang="zh-CN" altLang="en-US" sz="2850">
                <a:latin typeface="黑体" charset="0"/>
                <a:ea typeface="黑体" charset="0"/>
              </a:rPr>
            </a:br>
            <a:r>
              <a:rPr lang="zh-CN" altLang="en-US" sz="2850"/>
              <a:t/>
            </a:r>
            <a:br>
              <a:rPr lang="zh-CN" altLang="en-US" sz="2850"/>
            </a:br>
            <a:endParaRPr lang="zh-CN" altLang="en-US" sz="285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4500" b="1">
                <a:latin typeface="楷体_GB2312" charset="0"/>
                <a:ea typeface="楷体_GB2312" charset="0"/>
              </a:rPr>
              <a:t>动中有静</a:t>
            </a:r>
          </a:p>
          <a:p>
            <a:pPr eaLnBrk="1" hangingPunct="1"/>
            <a:r>
              <a:rPr lang="zh-CN" altLang="en-US" sz="4500" b="1">
                <a:latin typeface="楷体_GB2312" charset="0"/>
                <a:ea typeface="楷体_GB2312" charset="0"/>
              </a:rPr>
              <a:t>布局合理</a:t>
            </a:r>
          </a:p>
          <a:p>
            <a:pPr eaLnBrk="1" hangingPunct="1"/>
            <a:r>
              <a:rPr lang="zh-CN" altLang="en-US" sz="4500" b="1">
                <a:latin typeface="楷体_GB2312" charset="0"/>
                <a:ea typeface="楷体_GB2312" charset="0"/>
              </a:rPr>
              <a:t>花菜果多</a:t>
            </a:r>
          </a:p>
          <a:p>
            <a:pPr eaLnBrk="1" hangingPunct="1"/>
            <a:r>
              <a:rPr lang="zh-CN" altLang="en-US" sz="4500" b="1">
                <a:latin typeface="楷体_GB2312" charset="0"/>
                <a:ea typeface="楷体_GB2312" charset="0"/>
              </a:rPr>
              <a:t>接近自然 </a:t>
            </a:r>
          </a:p>
        </p:txBody>
      </p:sp>
    </p:spTree>
    <p:extLst>
      <p:ext uri="{BB962C8B-B14F-4D97-AF65-F5344CB8AC3E}">
        <p14:creationId xmlns:p14="http://schemas.microsoft.com/office/powerpoint/2010/main" val="7176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875</Words>
  <Application>Microsoft Macintosh PowerPoint</Application>
  <PresentationFormat>全屏显示(16:9)</PresentationFormat>
  <Paragraphs>60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汉仪旗黑-85S</vt:lpstr>
      <vt:lpstr>黑体</vt:lpstr>
      <vt:lpstr>华文隶书</vt:lpstr>
      <vt:lpstr>楷体</vt:lpstr>
      <vt:lpstr>楷体_GB2312</vt:lpstr>
      <vt:lpstr>隶书</vt:lpstr>
      <vt:lpstr>微软雅黑</vt:lpstr>
      <vt:lpstr>Arial</vt:lpstr>
      <vt:lpstr>Calibri</vt:lpstr>
      <vt:lpstr>1_Office 主题​​</vt:lpstr>
      <vt:lpstr>想北平                 老舍</vt:lpstr>
      <vt:lpstr>舒乙谈老舍</vt:lpstr>
      <vt:lpstr>“北京味儿”很浓的作家 </vt:lpstr>
      <vt:lpstr>想北平</vt:lpstr>
      <vt:lpstr>这篇散文的“神”——“想”</vt:lpstr>
      <vt:lpstr>爱的传达</vt:lpstr>
      <vt:lpstr>这是一份说不出的爱       ——爱在反思中千回百转  </vt:lpstr>
      <vt:lpstr>老舍眼中的北平  </vt:lpstr>
      <vt:lpstr>　敞开心扉      ——爱在倾诉中缓缓流淌   </vt:lpstr>
      <vt:lpstr>类比——对比</vt:lpstr>
      <vt:lpstr>文如其人</vt:lpstr>
      <vt:lpstr>于平淡细微处        见到绚丽动人的光彩 </vt:lpstr>
      <vt:lpstr>“人民艺术家” </vt:lpstr>
      <vt:lpstr>       “好，不再说了吧；要落泪了，真想念北平呀” </vt:lpstr>
      <vt:lpstr>           文如其人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 Office 用户</cp:lastModifiedBy>
  <cp:revision>21</cp:revision>
  <dcterms:created xsi:type="dcterms:W3CDTF">2020-02-01T11:21:51Z</dcterms:created>
  <dcterms:modified xsi:type="dcterms:W3CDTF">2020-02-03T04:35:04Z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