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311" r:id="rId3"/>
    <p:sldId id="313" r:id="rId4"/>
    <p:sldId id="314" r:id="rId5"/>
    <p:sldId id="315" r:id="rId6"/>
    <p:sldId id="324" r:id="rId7"/>
    <p:sldId id="318" r:id="rId8"/>
    <p:sldId id="323" r:id="rId9"/>
    <p:sldId id="322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816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6226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2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2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7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7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2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2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2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2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78866" y="1918980"/>
            <a:ext cx="5972537" cy="728345"/>
          </a:xfrm>
        </p:spPr>
        <p:txBody>
          <a:bodyPr>
            <a:noAutofit/>
          </a:bodyPr>
          <a:lstStyle/>
          <a:p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信陵君窃符救赵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写作素材积累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高二年级语文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636" y="3761038"/>
            <a:ext cx="4933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宋嵩嵩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51169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A13D0D-7218-4D5F-935E-1BAEDEB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2" y="851169"/>
            <a:ext cx="7886700" cy="3591384"/>
          </a:xfrm>
        </p:spPr>
        <p:txBody>
          <a:bodyPr>
            <a:normAutofit/>
          </a:bodyPr>
          <a:lstStyle/>
          <a:p>
            <a:pPr marL="0" indent="0" defTabSz="78309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zh-CN" altLang="en-US" sz="2159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        </a:t>
            </a:r>
            <a:endParaRPr lang="en-US" altLang="zh-CN" sz="2159" spc="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/>
            </a:endParaRPr>
          </a:p>
          <a:p>
            <a:pPr marL="0" indent="0" defTabSz="78309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2159" spc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 </a:t>
            </a:r>
            <a:r>
              <a:rPr lang="en-US" altLang="zh-CN" sz="2159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        </a:t>
            </a:r>
            <a:r>
              <a:rPr lang="zh-CN" altLang="en-US" sz="2159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叶圣陶先生说：“课文无非是个例子”</a:t>
            </a:r>
            <a:endParaRPr lang="en-US" altLang="zh-CN" sz="2159" spc="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/>
            </a:endParaRPr>
          </a:p>
          <a:p>
            <a:pPr marL="0" indent="0" defTabSz="78309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altLang="zh-CN" sz="2159" spc="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/>
            </a:endParaRPr>
          </a:p>
          <a:p>
            <a:pPr marL="0" indent="0" defTabSz="78309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1800" spc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                              </a:t>
            </a:r>
            <a:r>
              <a:rPr lang="en-US" altLang="zh-CN" sz="1800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    </a:t>
            </a:r>
            <a:r>
              <a:rPr lang="zh-CN" altLang="en-US" sz="1800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巧</a:t>
            </a:r>
            <a:r>
              <a:rPr lang="zh-CN" altLang="en-US" sz="1800" spc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用、化用</a:t>
            </a:r>
            <a:endParaRPr lang="en-US" altLang="zh-CN" sz="1800" spc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/>
            </a:endParaRPr>
          </a:p>
          <a:p>
            <a:pPr marL="0" indent="0" defTabSz="78309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2159" spc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 </a:t>
            </a:r>
            <a:r>
              <a:rPr lang="en-US" altLang="zh-CN" sz="2159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        </a:t>
            </a:r>
            <a:r>
              <a:rPr lang="zh-CN" altLang="en-US" sz="2159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/>
              </a:rPr>
              <a:t>课本   素材                     作文训练</a:t>
            </a:r>
            <a:endParaRPr lang="en-US" altLang="zh-CN" sz="2159" spc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/>
            </a:endParaRPr>
          </a:p>
          <a:p>
            <a:pPr marL="0" indent="0">
              <a:lnSpc>
                <a:spcPct val="160000"/>
              </a:lnSpc>
              <a:buNone/>
            </a:pPr>
            <a:endParaRPr lang="zh-CN" altLang="en-US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C1E5FE-1EBD-4E23-A800-5623C7218759}"/>
              </a:ext>
            </a:extLst>
          </p:cNvPr>
          <p:cNvSpPr/>
          <p:nvPr/>
        </p:nvSpPr>
        <p:spPr>
          <a:xfrm>
            <a:off x="3226811" y="332031"/>
            <a:ext cx="240322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zh-CN" altLang="en-US" sz="2159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课内写作素材积累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044142" y="2280214"/>
            <a:ext cx="1223507" cy="8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9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51169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A13D0D-7218-4D5F-935E-1BAEDEB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09" y="527326"/>
            <a:ext cx="7812911" cy="37416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文章主要内容概括：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段：概括介绍信陵君的身份。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段：介绍信陵君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仁而下士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的思想作风及其影响。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段：详写信陵君结交侯嬴、亲迎侯嬴的经过；略写信陵君结交朱亥。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段：交代秦国进攻邯郸，魏王派救兵而持观望态度；平原君责备公子，公子数请而魏王不听。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段：详写侯生献计窃符，计成。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段：写朱亥与公子俱行。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段：写朱亥椎杀晋鄙。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段：写信陵君夺军，却秦，存赵。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段：写侯生北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乡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自刭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段：写信陵君归军于魏而自留赵。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C1E5FE-1EBD-4E23-A800-5623C7218759}"/>
              </a:ext>
            </a:extLst>
          </p:cNvPr>
          <p:cNvSpPr/>
          <p:nvPr/>
        </p:nvSpPr>
        <p:spPr>
          <a:xfrm>
            <a:off x="3088150" y="204510"/>
            <a:ext cx="2680542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信陵君窃符救赵</a:t>
            </a:r>
            <a:r>
              <a:rPr lang="en-US" altLang="zh-CN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=""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080"/>
            <a:ext cx="7886700" cy="22373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8EFC763-8685-4307-AAB8-D9079B04F913}"/>
              </a:ext>
            </a:extLst>
          </p:cNvPr>
          <p:cNvSpPr/>
          <p:nvPr/>
        </p:nvSpPr>
        <p:spPr>
          <a:xfrm>
            <a:off x="2664555" y="322911"/>
            <a:ext cx="3206188" cy="42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3091" hangingPunct="1">
              <a:defRPr/>
            </a:pP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人物</a:t>
            </a: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形象</a:t>
            </a:r>
            <a:r>
              <a:rPr lang="en-US" altLang="zh-CN" sz="2159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——</a:t>
            </a: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信陵君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56797"/>
              </p:ext>
            </p:extLst>
          </p:nvPr>
        </p:nvGraphicFramePr>
        <p:xfrm>
          <a:off x="195924" y="863357"/>
          <a:ext cx="8733043" cy="3890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9314"/>
                <a:gridCol w="678068"/>
                <a:gridCol w="5535661"/>
              </a:tblGrid>
              <a:tr h="328835"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人物</a:t>
                      </a:r>
                      <a:r>
                        <a:rPr lang="zh-CN" sz="1800" kern="100" dirty="0" smtClean="0">
                          <a:effectLst/>
                        </a:rPr>
                        <a:t>形象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事件或</a:t>
                      </a:r>
                      <a:r>
                        <a:rPr lang="zh-CN" sz="1800" kern="100" dirty="0" smtClean="0">
                          <a:effectLst/>
                        </a:rPr>
                        <a:t>表现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</a:tr>
              <a:tr h="925975"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</a:t>
                      </a:r>
                      <a:r>
                        <a:rPr lang="zh-CN" sz="1800" kern="100" dirty="0">
                          <a:effectLst/>
                        </a:rPr>
                        <a:t>仁而下士、谦而礼交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仁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1</a:t>
                      </a:r>
                      <a:r>
                        <a:rPr lang="zh-CN" sz="1600" kern="100" dirty="0">
                          <a:effectLst/>
                        </a:rPr>
                        <a:t>）知侯生家贫，欲厚遗之</a:t>
                      </a:r>
                      <a:r>
                        <a:rPr lang="zh-CN" sz="1600" kern="100" dirty="0" smtClean="0">
                          <a:effectLst/>
                        </a:rPr>
                        <a:t>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2</a:t>
                      </a:r>
                      <a:r>
                        <a:rPr lang="zh-CN" sz="1600" kern="100" dirty="0">
                          <a:effectLst/>
                        </a:rPr>
                        <a:t>）急赵之困。计不独生而令赵亡</a:t>
                      </a:r>
                      <a:r>
                        <a:rPr lang="zh-CN" sz="1600" kern="100" dirty="0" smtClean="0">
                          <a:effectLst/>
                        </a:rPr>
                        <a:t>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3</a:t>
                      </a:r>
                      <a:r>
                        <a:rPr lang="zh-CN" sz="1600" kern="100" dirty="0">
                          <a:effectLst/>
                        </a:rPr>
                        <a:t>）闻侯生“不听，可击之”而泣</a:t>
                      </a:r>
                      <a:r>
                        <a:rPr lang="zh-CN" sz="1600" kern="100" dirty="0" smtClean="0">
                          <a:effectLst/>
                        </a:rPr>
                        <a:t>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4</a:t>
                      </a:r>
                      <a:r>
                        <a:rPr lang="zh-CN" sz="1600" kern="100" dirty="0">
                          <a:effectLst/>
                        </a:rPr>
                        <a:t>）勒兵，令三种人归家。</a:t>
                      </a:r>
                      <a:endParaRPr lang="zh-CN" sz="16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</a:tr>
              <a:tr h="10550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下士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1</a:t>
                      </a:r>
                      <a:r>
                        <a:rPr lang="zh-CN" sz="1600" kern="100" dirty="0">
                          <a:effectLst/>
                        </a:rPr>
                        <a:t>）虚左，自迎侯生</a:t>
                      </a:r>
                      <a:r>
                        <a:rPr lang="zh-CN" sz="1600" kern="100" dirty="0" smtClean="0">
                          <a:effectLst/>
                        </a:rPr>
                        <a:t>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2</a:t>
                      </a:r>
                      <a:r>
                        <a:rPr lang="zh-CN" sz="1600" kern="100" dirty="0">
                          <a:effectLst/>
                        </a:rPr>
                        <a:t>）引侯生上座，便赞宾客</a:t>
                      </a:r>
                      <a:r>
                        <a:rPr lang="zh-CN" sz="1600" kern="100" dirty="0" smtClean="0">
                          <a:effectLst/>
                        </a:rPr>
                        <a:t>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3</a:t>
                      </a:r>
                      <a:r>
                        <a:rPr lang="zh-CN" sz="1600" kern="100" dirty="0">
                          <a:effectLst/>
                        </a:rPr>
                        <a:t>）请朱亥</a:t>
                      </a:r>
                      <a:r>
                        <a:rPr lang="zh-CN" sz="1600" kern="100" dirty="0" smtClean="0">
                          <a:effectLst/>
                        </a:rPr>
                        <a:t>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4</a:t>
                      </a:r>
                      <a:r>
                        <a:rPr lang="zh-CN" sz="1600" kern="100" dirty="0">
                          <a:effectLst/>
                        </a:rPr>
                        <a:t>）辞决侯生后，省悟自己“有所失”，而复返问计于侯生。</a:t>
                      </a:r>
                      <a:endParaRPr lang="zh-CN" sz="16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</a:tr>
              <a:tr h="65975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 </a:t>
                      </a:r>
                      <a:r>
                        <a:rPr lang="zh-CN" sz="1800" kern="100" dirty="0">
                          <a:effectLst/>
                        </a:rPr>
                        <a:t>见义勇为，救人急难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  <a:tc gridSpan="2"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）矫魏王令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；（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）将晋鄙军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；（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）勒兵，下令军中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；（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）进兵击秦军</a:t>
                      </a:r>
                    </a:p>
                  </a:txBody>
                  <a:tcPr marL="66354" marR="66354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3262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</a:t>
                      </a:r>
                      <a:r>
                        <a:rPr lang="zh-CN" sz="1800" kern="100" dirty="0">
                          <a:effectLst/>
                        </a:rPr>
                        <a:t>明察自省，引咎自责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  <a:tc gridSpan="2"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侯生曾无一言半辞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送我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，我岂有所失哉</a:t>
                      </a:r>
                    </a:p>
                  </a:txBody>
                  <a:tcPr marL="66354" marR="66354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263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4.</a:t>
                      </a:r>
                      <a:r>
                        <a:rPr lang="zh-CN" sz="1800" kern="100" dirty="0">
                          <a:effectLst/>
                        </a:rPr>
                        <a:t>虚怀若谷，采纳善言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6354" marR="66354" marT="0" marB="0"/>
                </a:tc>
                <a:tc gridSpan="2"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公子从其计</a:t>
                      </a:r>
                    </a:p>
                  </a:txBody>
                  <a:tcPr marL="66354" marR="66354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=""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080"/>
            <a:ext cx="7886700" cy="22373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8EFC763-8685-4307-AAB8-D9079B04F913}"/>
              </a:ext>
            </a:extLst>
          </p:cNvPr>
          <p:cNvSpPr/>
          <p:nvPr/>
        </p:nvSpPr>
        <p:spPr>
          <a:xfrm>
            <a:off x="2664555" y="322911"/>
            <a:ext cx="3206188" cy="42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3091" hangingPunct="1">
              <a:defRPr/>
            </a:pP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人物</a:t>
            </a: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形象</a:t>
            </a:r>
            <a:r>
              <a:rPr lang="en-US" altLang="zh-CN" sz="2159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——</a:t>
            </a:r>
            <a:r>
              <a:rPr lang="zh-CN" altLang="en-US" sz="2159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侯生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28333"/>
              </p:ext>
            </p:extLst>
          </p:nvPr>
        </p:nvGraphicFramePr>
        <p:xfrm>
          <a:off x="625033" y="1041720"/>
          <a:ext cx="7627716" cy="31390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6901"/>
                <a:gridCol w="4930815"/>
              </a:tblGrid>
              <a:tr h="340296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人物</a:t>
                      </a:r>
                      <a:r>
                        <a:rPr lang="zh-CN" sz="1800" kern="100" dirty="0" smtClean="0">
                          <a:effectLst/>
                        </a:rPr>
                        <a:t>形象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事件或</a:t>
                      </a:r>
                      <a:r>
                        <a:rPr lang="zh-CN" sz="1800" kern="100" dirty="0" smtClean="0">
                          <a:effectLst/>
                        </a:rPr>
                        <a:t>表现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680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 </a:t>
                      </a:r>
                      <a:r>
                        <a:rPr lang="zh-CN" sz="1800" kern="100" dirty="0">
                          <a:effectLst/>
                        </a:rPr>
                        <a:t>地位低贱，品行高洁。 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“家贫，为大梁夷门监者”，</a:t>
                      </a:r>
                      <a:r>
                        <a:rPr lang="en-US" sz="1800" kern="100" dirty="0">
                          <a:effectLst/>
                        </a:rPr>
                        <a:t>“</a:t>
                      </a:r>
                      <a:r>
                        <a:rPr lang="zh-CN" sz="1800" kern="100" dirty="0">
                          <a:effectLst/>
                        </a:rPr>
                        <a:t>终不以监门困故而受公子财。</a:t>
                      </a:r>
                      <a:r>
                        <a:rPr lang="en-US" sz="1800" kern="100" dirty="0">
                          <a:effectLst/>
                        </a:rPr>
                        <a:t>”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91208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</a:t>
                      </a:r>
                      <a:r>
                        <a:rPr lang="zh-CN" sz="1800" kern="100" dirty="0">
                          <a:effectLst/>
                        </a:rPr>
                        <a:t>远见卓识，足智多谋。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1.“</a:t>
                      </a:r>
                      <a:r>
                        <a:rPr lang="zh-CN" sz="1800" kern="100" dirty="0">
                          <a:effectLst/>
                        </a:rPr>
                        <a:t>公子遇臣厚，公子往而臣不送，以是知公子恨之复返也</a:t>
                      </a:r>
                      <a:r>
                        <a:rPr lang="en-US" sz="1800" kern="100" dirty="0">
                          <a:effectLst/>
                        </a:rPr>
                        <a:t>”</a:t>
                      </a:r>
                      <a:r>
                        <a:rPr lang="zh-CN" sz="1800" kern="100" dirty="0">
                          <a:effectLst/>
                        </a:rPr>
                        <a:t>；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2.“</a:t>
                      </a:r>
                      <a:r>
                        <a:rPr lang="zh-CN" sz="1800" kern="100" dirty="0">
                          <a:effectLst/>
                        </a:rPr>
                        <a:t>将在外，主令有所不受</a:t>
                      </a:r>
                      <a:r>
                        <a:rPr lang="en-US" sz="1800" kern="100" dirty="0">
                          <a:effectLst/>
                        </a:rPr>
                        <a:t>”</a:t>
                      </a:r>
                      <a:r>
                        <a:rPr lang="zh-CN" sz="1800" kern="100" dirty="0">
                          <a:effectLst/>
                        </a:rPr>
                        <a:t>。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102088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3. </a:t>
                      </a:r>
                      <a:r>
                        <a:rPr lang="zh-CN" sz="1800" kern="100">
                          <a:effectLst/>
                        </a:rPr>
                        <a:t>忠于知己，死而无怨。</a:t>
                      </a:r>
                      <a:endParaRPr lang="zh-CN" sz="1800" kern="100">
                        <a:effectLst/>
                        <a:latin typeface="Calibri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“</a:t>
                      </a:r>
                      <a:r>
                        <a:rPr lang="zh-CN" sz="1800" kern="100" dirty="0">
                          <a:effectLst/>
                        </a:rPr>
                        <a:t>臣宜从，老不能。请数公子行日，以至晋鄙军之日北乡自刭，以送公子。</a:t>
                      </a:r>
                      <a:r>
                        <a:rPr lang="en-US" sz="1800" kern="100" dirty="0">
                          <a:effectLst/>
                        </a:rPr>
                        <a:t>”</a:t>
                      </a:r>
                      <a:endParaRPr lang="zh-CN" sz="1800" kern="100" dirty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“</a:t>
                      </a:r>
                      <a:r>
                        <a:rPr lang="zh-CN" sz="1800" kern="100" dirty="0">
                          <a:effectLst/>
                        </a:rPr>
                        <a:t>侯生果北乡自刭</a:t>
                      </a:r>
                      <a:r>
                        <a:rPr lang="en-US" sz="1800" kern="100" dirty="0">
                          <a:effectLst/>
                        </a:rPr>
                        <a:t>”</a:t>
                      </a:r>
                      <a:r>
                        <a:rPr lang="zh-CN" sz="1800" kern="100" dirty="0">
                          <a:effectLst/>
                        </a:rPr>
                        <a:t>。</a:t>
                      </a:r>
                      <a:endParaRPr lang="zh-CN" sz="1800" kern="100" dirty="0">
                        <a:effectLst/>
                        <a:latin typeface="Calibri"/>
                        <a:cs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51169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内容占位符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86918"/>
              </p:ext>
            </p:extLst>
          </p:nvPr>
        </p:nvGraphicFramePr>
        <p:xfrm>
          <a:off x="312574" y="851169"/>
          <a:ext cx="8565265" cy="385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7436"/>
                <a:gridCol w="6117829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事件或人物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可用论证角度</a:t>
                      </a:r>
                      <a:endParaRPr lang="zh-CN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1.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信陵君邀请侯赢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</a:rPr>
                        <a:t>1.</a:t>
                      </a:r>
                      <a:r>
                        <a:rPr lang="zh-CN" altLang="zh-CN" sz="1800" b="1" kern="100" dirty="0" smtClean="0">
                          <a:latin typeface="+mn-lt"/>
                          <a:ea typeface="+mn-ea"/>
                        </a:rPr>
                        <a:t>仁而下士、谦而礼交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</a:rPr>
                        <a:t>2.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以诚相待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</a:rPr>
                        <a:t>3.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忍耐是一种风度</a:t>
                      </a:r>
                      <a:endParaRPr lang="zh-CN" altLang="zh-CN" sz="1800" b="1" kern="100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2.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侯赢献计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1.</a:t>
                      </a:r>
                      <a:r>
                        <a:rPr lang="zh-CN" altLang="zh-CN" sz="1800" b="1" kern="100" dirty="0" smtClean="0">
                          <a:latin typeface="+mn-lt"/>
                          <a:ea typeface="+mn-ea"/>
                        </a:rPr>
                        <a:t>智与勇（智勇双全是我们追求的，但两者难以兼得时,智重于勇）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</a:rPr>
                        <a:t>2.</a:t>
                      </a:r>
                      <a:r>
                        <a:rPr lang="zh-CN" altLang="zh-CN" sz="1800" b="1" kern="100" dirty="0" smtClean="0">
                          <a:latin typeface="+mn-lt"/>
                          <a:ea typeface="+mn-ea"/>
                        </a:rPr>
                        <a:t>考虑问题要周全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3.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侯赢自杀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1.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追求人生的价值</a:t>
                      </a:r>
                      <a:endParaRPr lang="zh-CN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2.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士为知己者死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4.</a:t>
                      </a: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 “窃符救赵”事件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00" dirty="0" smtClean="0">
                          <a:latin typeface="+mn-lt"/>
                          <a:ea typeface="+mn-ea"/>
                        </a:rPr>
                        <a:t>急人之困是一种人生境界</a:t>
                      </a:r>
                      <a:endParaRPr lang="en-US" altLang="zh-CN" sz="1800" b="1" kern="100" dirty="0" smtClean="0">
                        <a:latin typeface="+mn-lt"/>
                        <a:ea typeface="+mn-ea"/>
                      </a:endParaRPr>
                    </a:p>
                    <a:p>
                      <a:endParaRPr lang="zh-CN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……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/>
                        <a:t>……</a:t>
                      </a:r>
                      <a:endParaRPr lang="zh-CN" altLang="en-US" sz="16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C1E5FE-1EBD-4E23-A800-5623C7218759}"/>
              </a:ext>
            </a:extLst>
          </p:cNvPr>
          <p:cNvSpPr/>
          <p:nvPr/>
        </p:nvSpPr>
        <p:spPr>
          <a:xfrm>
            <a:off x="3088150" y="204510"/>
            <a:ext cx="2680542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信陵君窃符救赵</a:t>
            </a:r>
            <a:r>
              <a:rPr lang="en-US" altLang="zh-CN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51169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A13D0D-7218-4D5F-935E-1BAEDEB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9" y="851169"/>
            <a:ext cx="8665670" cy="341776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                                           </a:t>
            </a: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礼贤下士</a:t>
            </a:r>
            <a:endParaRPr lang="en-US" altLang="zh-CN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著名</a:t>
            </a:r>
            <a:r>
              <a:rPr lang="zh-CN" altLang="zh-CN" sz="1600" dirty="0"/>
              <a:t>的企业家李嘉诚说过：“要使一家公司蓬勃发展，作为领导者礼贤下士是很必要的。这样，员工才会心甘情愿为公司效力，一切从公司的利益为重。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信陵君</a:t>
            </a:r>
            <a:r>
              <a:rPr lang="zh-CN" altLang="zh-CN" sz="1600" dirty="0"/>
              <a:t>不就是这样吗？信陵君知道侯生有才能，不惜放下身份去拜访侯生。送侯生财物，亲自驱车邀请侯生参加宴会，让侯生坐在尊位。当侯生说要到市集拜访朋友时，信陵君二话不说，驱车到市集，恭恭敬敬地在市集等侯侯生，一点也没有怠慢之意，而嬴得侯生的尊重，并心甘情愿为信陵君出谋划策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信陵君</a:t>
            </a:r>
            <a:r>
              <a:rPr lang="zh-CN" altLang="zh-CN" sz="1600" dirty="0"/>
              <a:t>如此，难道刘备不是这样吗？刘备初到茅庐，请不到诸葛亮，但他没有气馁，再接再厉，终于三顾茅庐，打动了诸葛亮，诸葛亮因此出山帮刘备，为刘备出谋划策，为刘备称霸一方立下汗马功劳。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纵观</a:t>
            </a:r>
            <a:r>
              <a:rPr lang="zh-CN" altLang="zh-CN" sz="1600" dirty="0"/>
              <a:t>历史，无论是古代，还是现代，礼贤下士是很必要的。重视了这一点，一个国家一个企业才会在危机四伏的环境中屹立不倒，并且蓬勃发展。</a:t>
            </a:r>
          </a:p>
          <a:p>
            <a:pPr>
              <a:spcAft>
                <a:spcPts val="0"/>
              </a:spcAft>
            </a:pPr>
            <a:endParaRPr lang="zh-CN" altLang="zh-CN" sz="20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C1E5FE-1EBD-4E23-A800-5623C7218759}"/>
              </a:ext>
            </a:extLst>
          </p:cNvPr>
          <p:cNvSpPr/>
          <p:nvPr/>
        </p:nvSpPr>
        <p:spPr>
          <a:xfrm>
            <a:off x="3504129" y="312639"/>
            <a:ext cx="184858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素材运用例文</a:t>
            </a:r>
            <a:endParaRPr lang="en-US" altLang="zh-CN" sz="2159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51169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A13D0D-7218-4D5F-935E-1BAEDEB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9" y="851169"/>
            <a:ext cx="8665670" cy="3417764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CN" sz="1600" b="1" dirty="0"/>
              <a:t>                                   </a:t>
            </a:r>
            <a:r>
              <a:rPr lang="en-US" altLang="zh-CN" sz="1600" b="1" dirty="0" smtClean="0"/>
              <a:t>     </a:t>
            </a:r>
            <a:r>
              <a:rPr lang="zh-CN" altLang="zh-CN" sz="1600" dirty="0"/>
              <a:t>善于反省的人会走向成功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/>
              <a:t>       </a:t>
            </a:r>
            <a:r>
              <a:rPr lang="zh-CN" altLang="zh-CN" sz="1600" dirty="0" smtClean="0"/>
              <a:t>反省</a:t>
            </a:r>
            <a:r>
              <a:rPr lang="zh-CN" altLang="zh-CN" sz="1600" dirty="0"/>
              <a:t>是一种良好的品格。善于反省的人，会在失败中总结教训，在成功中总结经验，从而获得更大的成功。战国四君子之一的信陵君就是个善于反省的人。当他领着三千食客前赴援赵而在侯嬴门前遭到冷遇时，他就在反省自己是不是待侯嬴还有不足的地方。思前想后之后，他决定返回问个明白。就因为他会反省，才有后来传颂千古的“信陵君窃符救赵”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</a:t>
            </a:r>
            <a:r>
              <a:rPr lang="zh-CN" altLang="zh-CN" sz="1600" dirty="0" smtClean="0"/>
              <a:t> </a:t>
            </a:r>
            <a:r>
              <a:rPr lang="zh-CN" altLang="zh-CN" sz="1600" dirty="0"/>
              <a:t>如果当初信陵君不会反省自己的过错，不会反省自己对待侯嬴的不足，那侯嬴还会献计给他吗？后来他还会为他而牺牲吗？不会！所以，善于反省有时会让你获得意外的收获，甚至巨大的成就。</a:t>
            </a:r>
            <a:endParaRPr lang="zh-CN" altLang="zh-CN" sz="20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C1E5FE-1EBD-4E23-A800-5623C7218759}"/>
              </a:ext>
            </a:extLst>
          </p:cNvPr>
          <p:cNvSpPr/>
          <p:nvPr/>
        </p:nvSpPr>
        <p:spPr>
          <a:xfrm>
            <a:off x="3504129" y="312639"/>
            <a:ext cx="184858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素材运用例文</a:t>
            </a:r>
            <a:endParaRPr lang="en-US" altLang="zh-CN" sz="2159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51169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A13D0D-7218-4D5F-935E-1BAEDEB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9" y="851169"/>
            <a:ext cx="8665670" cy="341776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CN" altLang="en-US" sz="1600" b="1" dirty="0" smtClean="0"/>
              <a:t>                                            </a:t>
            </a:r>
            <a:r>
              <a:rPr lang="zh-CN" altLang="en-US" sz="1600" dirty="0" smtClean="0"/>
              <a:t>考虑问题要周全</a:t>
            </a:r>
            <a:r>
              <a:rPr lang="en-US" altLang="zh-CN" sz="1600" dirty="0" smtClean="0"/>
              <a:t>      </a:t>
            </a:r>
            <a:r>
              <a:rPr lang="zh-CN" altLang="zh-CN" sz="1600" dirty="0" smtClean="0"/>
              <a:t> </a:t>
            </a:r>
            <a:endParaRPr lang="en-US" altLang="zh-CN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</a:t>
            </a:r>
            <a:r>
              <a:rPr lang="zh-CN" altLang="zh-CN" sz="1600" dirty="0" smtClean="0"/>
              <a:t>生活中，有些人做事总是很急，很冲动，很鲁莽，总想立竿见影，殊不知，欲速则不达，结果往往事与愿违。故凡事要想取得良好效果，就必须反复思考，周密布署，然后脚踏实地，步步为营。</a:t>
            </a:r>
            <a:endParaRPr lang="en-US" altLang="zh-CN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试想，《信陵君窃符救赵》中的侯嬴如果是个性急之人，也像信陵君那样鲁莽行事，以三千门客攻打秦国，这样能行吗？这无疑是以卵击石吧。相反，他静下心来，周密地考虑了一番。他知道公子有恩于如姬，提议公子让如姬为他窃符。得手后就连同朱亥一道前往，待公子合上兵符，如果大将晋鄙不把兵权交给公子而再次请示魏王，就果断地把他杀掉。假设侯嬴不采取先窃符后杀将军的方式，步步为营，公子救赵的行动会成功吗？</a:t>
            </a:r>
            <a:endParaRPr lang="en-US" altLang="zh-CN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由此可见</a:t>
            </a:r>
            <a:r>
              <a:rPr lang="zh-CN" altLang="zh-CN" sz="1600" dirty="0"/>
              <a:t>，我们要想稳操胜券，就必须像侯嬴那样周全地考虑问题，只有这样，才能正确地把握事情的全局。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1600" b="1" dirty="0" smtClean="0"/>
              <a:t> </a:t>
            </a:r>
            <a:endParaRPr lang="zh-CN" altLang="zh-CN" sz="1600" b="1" dirty="0" smtClean="0"/>
          </a:p>
          <a:p>
            <a:pPr marL="0" indent="0">
              <a:spcAft>
                <a:spcPts val="0"/>
              </a:spcAft>
              <a:buNone/>
            </a:pPr>
            <a:endParaRPr lang="zh-CN" altLang="zh-CN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C1E5FE-1EBD-4E23-A800-5623C7218759}"/>
              </a:ext>
            </a:extLst>
          </p:cNvPr>
          <p:cNvSpPr/>
          <p:nvPr/>
        </p:nvSpPr>
        <p:spPr>
          <a:xfrm>
            <a:off x="3504129" y="312639"/>
            <a:ext cx="184858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zh-CN" altLang="en-US" sz="2159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素材运用例文</a:t>
            </a:r>
            <a:endParaRPr lang="en-US" altLang="zh-CN" sz="2159" b="1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1139</Words>
  <Application>Microsoft Office PowerPoint</Application>
  <PresentationFormat>全屏显示(16:9)</PresentationFormat>
  <Paragraphs>101</Paragraphs>
  <Slides>10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1_Office 主题​​</vt:lpstr>
      <vt:lpstr>《信陵君窃符救赵》写作素材积累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43</cp:revision>
  <dcterms:created xsi:type="dcterms:W3CDTF">2020-02-01T11:21:51Z</dcterms:created>
  <dcterms:modified xsi:type="dcterms:W3CDTF">2020-02-04T07:03:57Z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