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07" r:id="rId2"/>
    <p:sldId id="266" r:id="rId3"/>
    <p:sldId id="299" r:id="rId4"/>
    <p:sldId id="306" r:id="rId5"/>
    <p:sldId id="300" r:id="rId6"/>
    <p:sldId id="259" r:id="rId7"/>
    <p:sldId id="275" r:id="rId8"/>
    <p:sldId id="276" r:id="rId9"/>
    <p:sldId id="277" r:id="rId10"/>
    <p:sldId id="278" r:id="rId11"/>
    <p:sldId id="279" r:id="rId12"/>
    <p:sldId id="281" r:id="rId13"/>
    <p:sldId id="280" r:id="rId14"/>
    <p:sldId id="325" r:id="rId15"/>
    <p:sldId id="267" r:id="rId16"/>
    <p:sldId id="301" r:id="rId17"/>
    <p:sldId id="268" r:id="rId18"/>
    <p:sldId id="271" r:id="rId19"/>
  </p:sldIdLst>
  <p:sldSz cx="12192000" cy="6858000"/>
  <p:notesSz cx="7104063" cy="10234613"/>
  <p:embeddedFontLst>
    <p:embeddedFont>
      <p:font typeface="微软雅黑" panose="020B0503020204020204" pitchFamily="34" charset="-122"/>
      <p:regular r:id="rId20"/>
      <p:bold r:id="rId21"/>
    </p:embeddedFont>
    <p:embeddedFont>
      <p:font typeface="十全十美体" panose="02010600030101010101" charset="-122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微软雅黑 Light" panose="020B0502040204020203" pitchFamily="34" charset="-122"/>
      <p:regular r:id="rId29"/>
    </p:embeddedFont>
    <p:embeddedFont>
      <p:font typeface="汉仪太极体简" panose="02010600030101010101" charset="-122"/>
      <p:regular r:id="rId30"/>
    </p:embeddedFont>
    <p:embeddedFont>
      <p:font typeface="楷体" panose="02010609060101010101" pitchFamily="49" charset="-122"/>
      <p:regular r:id="rId3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B478"/>
    <a:srgbClr val="9E988D"/>
    <a:srgbClr val="6F4A00"/>
    <a:srgbClr val="684C15"/>
    <a:srgbClr val="5A4D1A"/>
    <a:srgbClr val="89572E"/>
    <a:srgbClr val="9C7A35"/>
    <a:srgbClr val="E6E6E6"/>
    <a:srgbClr val="DBC7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-63" y="-32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6999"/>
            <a:ext cx="6857999" cy="121920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6999"/>
            <a:ext cx="6857999" cy="121920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2020/2/5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4139292" y="2420110"/>
            <a:ext cx="7004089" cy="2438405"/>
            <a:chOff x="2593956" y="2209798"/>
            <a:chExt cx="7004089" cy="243840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93956" y="2209798"/>
              <a:ext cx="1069850" cy="2438405"/>
            </a:xfrm>
            <a:prstGeom prst="rect">
              <a:avLst/>
            </a:prstGeom>
          </p:spPr>
        </p:pic>
        <p:sp>
          <p:nvSpPr>
            <p:cNvPr id="12" name="任意多边形: 形状 11"/>
            <p:cNvSpPr/>
            <p:nvPr/>
          </p:nvSpPr>
          <p:spPr>
            <a:xfrm>
              <a:off x="3589807" y="2827743"/>
              <a:ext cx="5825518" cy="786887"/>
            </a:xfrm>
            <a:custGeom>
              <a:avLst/>
              <a:gdLst/>
              <a:ahLst/>
              <a:cxnLst/>
              <a:rect l="l" t="t" r="r" b="b"/>
              <a:pathLst>
                <a:path w="5825518" h="786887">
                  <a:moveTo>
                    <a:pt x="4380565" y="424165"/>
                  </a:moveTo>
                  <a:lnTo>
                    <a:pt x="4380565" y="693469"/>
                  </a:lnTo>
                  <a:lnTo>
                    <a:pt x="4463648" y="693469"/>
                  </a:lnTo>
                  <a:lnTo>
                    <a:pt x="4463648" y="424165"/>
                  </a:lnTo>
                  <a:close/>
                  <a:moveTo>
                    <a:pt x="3834487" y="247561"/>
                  </a:moveTo>
                  <a:lnTo>
                    <a:pt x="3834487" y="330747"/>
                  </a:lnTo>
                  <a:lnTo>
                    <a:pt x="3968934" y="330747"/>
                  </a:lnTo>
                  <a:lnTo>
                    <a:pt x="3968934" y="247561"/>
                  </a:lnTo>
                  <a:close/>
                  <a:moveTo>
                    <a:pt x="3545588" y="247561"/>
                  </a:moveTo>
                  <a:lnTo>
                    <a:pt x="3545588" y="330747"/>
                  </a:lnTo>
                  <a:lnTo>
                    <a:pt x="3673589" y="330747"/>
                  </a:lnTo>
                  <a:lnTo>
                    <a:pt x="3673589" y="247561"/>
                  </a:lnTo>
                  <a:close/>
                  <a:moveTo>
                    <a:pt x="1743684" y="211954"/>
                  </a:moveTo>
                  <a:lnTo>
                    <a:pt x="2431065" y="211954"/>
                  </a:lnTo>
                  <a:lnTo>
                    <a:pt x="2431065" y="282913"/>
                  </a:lnTo>
                  <a:lnTo>
                    <a:pt x="1898186" y="282913"/>
                  </a:lnTo>
                  <a:lnTo>
                    <a:pt x="1898186" y="311460"/>
                  </a:lnTo>
                  <a:lnTo>
                    <a:pt x="2398988" y="311460"/>
                  </a:lnTo>
                  <a:lnTo>
                    <a:pt x="2398988" y="382418"/>
                  </a:lnTo>
                  <a:lnTo>
                    <a:pt x="1898186" y="382418"/>
                  </a:lnTo>
                  <a:lnTo>
                    <a:pt x="1898186" y="410965"/>
                  </a:lnTo>
                  <a:lnTo>
                    <a:pt x="2398988" y="410965"/>
                  </a:lnTo>
                  <a:lnTo>
                    <a:pt x="2398988" y="481924"/>
                  </a:lnTo>
                  <a:lnTo>
                    <a:pt x="1898186" y="481924"/>
                  </a:lnTo>
                  <a:lnTo>
                    <a:pt x="1898186" y="510522"/>
                  </a:lnTo>
                  <a:lnTo>
                    <a:pt x="2453524" y="510522"/>
                  </a:lnTo>
                  <a:lnTo>
                    <a:pt x="2453524" y="584652"/>
                  </a:lnTo>
                  <a:lnTo>
                    <a:pt x="1971498" y="584652"/>
                  </a:lnTo>
                  <a:lnTo>
                    <a:pt x="1907804" y="709533"/>
                  </a:lnTo>
                  <a:lnTo>
                    <a:pt x="2238091" y="709533"/>
                  </a:lnTo>
                  <a:lnTo>
                    <a:pt x="2186727" y="600410"/>
                  </a:lnTo>
                  <a:lnTo>
                    <a:pt x="2354581" y="600410"/>
                  </a:lnTo>
                  <a:lnTo>
                    <a:pt x="2431065" y="780492"/>
                  </a:lnTo>
                  <a:lnTo>
                    <a:pt x="1711607" y="780492"/>
                  </a:lnTo>
                  <a:lnTo>
                    <a:pt x="1804666" y="584652"/>
                  </a:lnTo>
                  <a:lnTo>
                    <a:pt x="1685925" y="584652"/>
                  </a:lnTo>
                  <a:lnTo>
                    <a:pt x="1685925" y="510522"/>
                  </a:lnTo>
                  <a:lnTo>
                    <a:pt x="1743684" y="510522"/>
                  </a:lnTo>
                  <a:close/>
                  <a:moveTo>
                    <a:pt x="4380565" y="151279"/>
                  </a:moveTo>
                  <a:lnTo>
                    <a:pt x="4380565" y="349983"/>
                  </a:lnTo>
                  <a:lnTo>
                    <a:pt x="4463648" y="349983"/>
                  </a:lnTo>
                  <a:lnTo>
                    <a:pt x="4463648" y="151279"/>
                  </a:lnTo>
                  <a:close/>
                  <a:moveTo>
                    <a:pt x="3834487" y="103138"/>
                  </a:moveTo>
                  <a:lnTo>
                    <a:pt x="3834487" y="173431"/>
                  </a:lnTo>
                  <a:lnTo>
                    <a:pt x="3968934" y="173431"/>
                  </a:lnTo>
                  <a:lnTo>
                    <a:pt x="3968934" y="103138"/>
                  </a:lnTo>
                  <a:close/>
                  <a:moveTo>
                    <a:pt x="3545588" y="103138"/>
                  </a:moveTo>
                  <a:lnTo>
                    <a:pt x="3545588" y="173431"/>
                  </a:lnTo>
                  <a:lnTo>
                    <a:pt x="3673589" y="173431"/>
                  </a:lnTo>
                  <a:lnTo>
                    <a:pt x="3673589" y="103138"/>
                  </a:lnTo>
                  <a:close/>
                  <a:moveTo>
                    <a:pt x="2575489" y="32179"/>
                  </a:moveTo>
                  <a:lnTo>
                    <a:pt x="3250029" y="32179"/>
                  </a:lnTo>
                  <a:lnTo>
                    <a:pt x="3028508" y="283373"/>
                  </a:lnTo>
                  <a:lnTo>
                    <a:pt x="3028508" y="340365"/>
                  </a:lnTo>
                  <a:lnTo>
                    <a:pt x="3291724" y="340365"/>
                  </a:lnTo>
                  <a:lnTo>
                    <a:pt x="3291724" y="414495"/>
                  </a:lnTo>
                  <a:lnTo>
                    <a:pt x="3028508" y="414495"/>
                  </a:lnTo>
                  <a:lnTo>
                    <a:pt x="3028508" y="783715"/>
                  </a:lnTo>
                  <a:lnTo>
                    <a:pt x="2803405" y="783715"/>
                  </a:lnTo>
                  <a:lnTo>
                    <a:pt x="2845151" y="683032"/>
                  </a:lnTo>
                  <a:lnTo>
                    <a:pt x="2845151" y="414495"/>
                  </a:lnTo>
                  <a:lnTo>
                    <a:pt x="2527296" y="414495"/>
                  </a:lnTo>
                  <a:lnTo>
                    <a:pt x="2527296" y="340365"/>
                  </a:lnTo>
                  <a:lnTo>
                    <a:pt x="2845151" y="340365"/>
                  </a:lnTo>
                  <a:lnTo>
                    <a:pt x="2845151" y="277899"/>
                  </a:lnTo>
                  <a:lnTo>
                    <a:pt x="3018480" y="103138"/>
                  </a:lnTo>
                  <a:lnTo>
                    <a:pt x="2575489" y="103138"/>
                  </a:lnTo>
                  <a:close/>
                  <a:moveTo>
                    <a:pt x="5339399" y="28956"/>
                  </a:moveTo>
                  <a:lnTo>
                    <a:pt x="5517332" y="28956"/>
                  </a:lnTo>
                  <a:lnTo>
                    <a:pt x="5459521" y="186272"/>
                  </a:lnTo>
                  <a:lnTo>
                    <a:pt x="5604866" y="186272"/>
                  </a:lnTo>
                  <a:lnTo>
                    <a:pt x="5825518" y="786887"/>
                  </a:lnTo>
                  <a:lnTo>
                    <a:pt x="5648301" y="786887"/>
                  </a:lnTo>
                  <a:lnTo>
                    <a:pt x="5443151" y="218707"/>
                  </a:lnTo>
                  <a:lnTo>
                    <a:pt x="5234829" y="786887"/>
                  </a:lnTo>
                  <a:lnTo>
                    <a:pt x="5057867" y="786887"/>
                  </a:lnTo>
                  <a:close/>
                  <a:moveTo>
                    <a:pt x="3403927" y="28956"/>
                  </a:moveTo>
                  <a:lnTo>
                    <a:pt x="4110595" y="28956"/>
                  </a:lnTo>
                  <a:lnTo>
                    <a:pt x="4110595" y="404877"/>
                  </a:lnTo>
                  <a:lnTo>
                    <a:pt x="3834487" y="404877"/>
                  </a:lnTo>
                  <a:lnTo>
                    <a:pt x="3834487" y="484840"/>
                  </a:lnTo>
                  <a:lnTo>
                    <a:pt x="4110595" y="484840"/>
                  </a:lnTo>
                  <a:lnTo>
                    <a:pt x="4110595" y="562193"/>
                  </a:lnTo>
                  <a:lnTo>
                    <a:pt x="3834487" y="562193"/>
                  </a:lnTo>
                  <a:lnTo>
                    <a:pt x="3834487" y="703138"/>
                  </a:lnTo>
                  <a:lnTo>
                    <a:pt x="4139450" y="703138"/>
                  </a:lnTo>
                  <a:lnTo>
                    <a:pt x="4139450" y="780492"/>
                  </a:lnTo>
                  <a:lnTo>
                    <a:pt x="3375022" y="780492"/>
                  </a:lnTo>
                  <a:lnTo>
                    <a:pt x="3375022" y="703138"/>
                  </a:lnTo>
                  <a:lnTo>
                    <a:pt x="3673589" y="703138"/>
                  </a:lnTo>
                  <a:lnTo>
                    <a:pt x="3673589" y="562193"/>
                  </a:lnTo>
                  <a:lnTo>
                    <a:pt x="3407150" y="562193"/>
                  </a:lnTo>
                  <a:lnTo>
                    <a:pt x="3407150" y="484840"/>
                  </a:lnTo>
                  <a:lnTo>
                    <a:pt x="3673589" y="484840"/>
                  </a:lnTo>
                  <a:lnTo>
                    <a:pt x="3673589" y="404877"/>
                  </a:lnTo>
                  <a:lnTo>
                    <a:pt x="3403927" y="404877"/>
                  </a:lnTo>
                  <a:close/>
                  <a:moveTo>
                    <a:pt x="1883503" y="25733"/>
                  </a:moveTo>
                  <a:lnTo>
                    <a:pt x="2058674" y="25733"/>
                  </a:lnTo>
                  <a:lnTo>
                    <a:pt x="2013756" y="64256"/>
                  </a:lnTo>
                  <a:lnTo>
                    <a:pt x="2443906" y="64256"/>
                  </a:lnTo>
                  <a:lnTo>
                    <a:pt x="2443906" y="135215"/>
                  </a:lnTo>
                  <a:lnTo>
                    <a:pt x="2360465" y="135215"/>
                  </a:lnTo>
                  <a:lnTo>
                    <a:pt x="2440683" y="209038"/>
                  </a:lnTo>
                  <a:lnTo>
                    <a:pt x="2269759" y="209038"/>
                  </a:lnTo>
                  <a:lnTo>
                    <a:pt x="2186266" y="135215"/>
                  </a:lnTo>
                  <a:lnTo>
                    <a:pt x="1950062" y="135215"/>
                  </a:lnTo>
                  <a:lnTo>
                    <a:pt x="1869793" y="209038"/>
                  </a:lnTo>
                  <a:lnTo>
                    <a:pt x="1698766" y="209038"/>
                  </a:lnTo>
                  <a:lnTo>
                    <a:pt x="1775812" y="135215"/>
                  </a:lnTo>
                  <a:lnTo>
                    <a:pt x="1695543" y="135215"/>
                  </a:lnTo>
                  <a:lnTo>
                    <a:pt x="1695543" y="64256"/>
                  </a:lnTo>
                  <a:lnTo>
                    <a:pt x="1841757" y="64256"/>
                  </a:lnTo>
                  <a:close/>
                  <a:moveTo>
                    <a:pt x="1026783" y="25733"/>
                  </a:moveTo>
                  <a:lnTo>
                    <a:pt x="1185174" y="25733"/>
                  </a:lnTo>
                  <a:lnTo>
                    <a:pt x="1162715" y="73925"/>
                  </a:lnTo>
                  <a:lnTo>
                    <a:pt x="1608929" y="73925"/>
                  </a:lnTo>
                  <a:lnTo>
                    <a:pt x="1608929" y="148056"/>
                  </a:lnTo>
                  <a:lnTo>
                    <a:pt x="1130382" y="148056"/>
                  </a:lnTo>
                  <a:lnTo>
                    <a:pt x="1059986" y="310283"/>
                  </a:lnTo>
                  <a:lnTo>
                    <a:pt x="1059986" y="706310"/>
                  </a:lnTo>
                  <a:lnTo>
                    <a:pt x="1265034" y="706310"/>
                  </a:lnTo>
                  <a:lnTo>
                    <a:pt x="1265034" y="408100"/>
                  </a:lnTo>
                  <a:lnTo>
                    <a:pt x="1082036" y="408100"/>
                  </a:lnTo>
                  <a:lnTo>
                    <a:pt x="1082036" y="330747"/>
                  </a:lnTo>
                  <a:lnTo>
                    <a:pt x="1265034" y="330747"/>
                  </a:lnTo>
                  <a:lnTo>
                    <a:pt x="1265034" y="206941"/>
                  </a:lnTo>
                  <a:lnTo>
                    <a:pt x="1422708" y="179775"/>
                  </a:lnTo>
                  <a:lnTo>
                    <a:pt x="1422708" y="330747"/>
                  </a:lnTo>
                  <a:lnTo>
                    <a:pt x="1596088" y="330747"/>
                  </a:lnTo>
                  <a:lnTo>
                    <a:pt x="1596088" y="408100"/>
                  </a:lnTo>
                  <a:lnTo>
                    <a:pt x="1422708" y="408100"/>
                  </a:lnTo>
                  <a:lnTo>
                    <a:pt x="1422708" y="706310"/>
                  </a:lnTo>
                  <a:lnTo>
                    <a:pt x="1618547" y="706310"/>
                  </a:lnTo>
                  <a:lnTo>
                    <a:pt x="1618547" y="783715"/>
                  </a:lnTo>
                  <a:lnTo>
                    <a:pt x="1059986" y="783715"/>
                  </a:lnTo>
                  <a:lnTo>
                    <a:pt x="1059577" y="783715"/>
                  </a:lnTo>
                  <a:lnTo>
                    <a:pt x="905484" y="783715"/>
                  </a:lnTo>
                  <a:lnTo>
                    <a:pt x="905484" y="424165"/>
                  </a:lnTo>
                  <a:lnTo>
                    <a:pt x="850896" y="424165"/>
                  </a:lnTo>
                  <a:lnTo>
                    <a:pt x="976135" y="148056"/>
                  </a:lnTo>
                  <a:lnTo>
                    <a:pt x="860566" y="148056"/>
                  </a:lnTo>
                  <a:lnTo>
                    <a:pt x="860566" y="73925"/>
                  </a:lnTo>
                  <a:lnTo>
                    <a:pt x="1004324" y="73925"/>
                  </a:lnTo>
                  <a:close/>
                  <a:moveTo>
                    <a:pt x="292480" y="9618"/>
                  </a:moveTo>
                  <a:lnTo>
                    <a:pt x="292480" y="80320"/>
                  </a:lnTo>
                  <a:lnTo>
                    <a:pt x="452609" y="80320"/>
                  </a:lnTo>
                  <a:lnTo>
                    <a:pt x="452609" y="47015"/>
                  </a:lnTo>
                  <a:lnTo>
                    <a:pt x="607111" y="9618"/>
                  </a:lnTo>
                  <a:lnTo>
                    <a:pt x="607111" y="80320"/>
                  </a:lnTo>
                  <a:lnTo>
                    <a:pt x="767599" y="80320"/>
                  </a:lnTo>
                  <a:lnTo>
                    <a:pt x="767599" y="154502"/>
                  </a:lnTo>
                  <a:lnTo>
                    <a:pt x="607111" y="154502"/>
                  </a:lnTo>
                  <a:lnTo>
                    <a:pt x="607111" y="263319"/>
                  </a:lnTo>
                  <a:lnTo>
                    <a:pt x="751586" y="263319"/>
                  </a:lnTo>
                  <a:lnTo>
                    <a:pt x="751586" y="337449"/>
                  </a:lnTo>
                  <a:lnTo>
                    <a:pt x="453019" y="337449"/>
                  </a:lnTo>
                  <a:lnTo>
                    <a:pt x="453019" y="369270"/>
                  </a:lnTo>
                  <a:lnTo>
                    <a:pt x="767599" y="369270"/>
                  </a:lnTo>
                  <a:lnTo>
                    <a:pt x="767599" y="446624"/>
                  </a:lnTo>
                  <a:lnTo>
                    <a:pt x="571811" y="446624"/>
                  </a:lnTo>
                  <a:lnTo>
                    <a:pt x="607470" y="504025"/>
                  </a:lnTo>
                  <a:lnTo>
                    <a:pt x="626296" y="468776"/>
                  </a:lnTo>
                  <a:lnTo>
                    <a:pt x="767599" y="468776"/>
                  </a:lnTo>
                  <a:lnTo>
                    <a:pt x="674540" y="620822"/>
                  </a:lnTo>
                  <a:lnTo>
                    <a:pt x="767599" y="783715"/>
                  </a:lnTo>
                  <a:lnTo>
                    <a:pt x="604297" y="783715"/>
                  </a:lnTo>
                  <a:lnTo>
                    <a:pt x="408458" y="446624"/>
                  </a:lnTo>
                  <a:lnTo>
                    <a:pt x="314427" y="446624"/>
                  </a:lnTo>
                  <a:lnTo>
                    <a:pt x="298925" y="468776"/>
                  </a:lnTo>
                  <a:lnTo>
                    <a:pt x="414495" y="468776"/>
                  </a:lnTo>
                  <a:lnTo>
                    <a:pt x="414495" y="709533"/>
                  </a:lnTo>
                  <a:lnTo>
                    <a:pt x="494765" y="709533"/>
                  </a:lnTo>
                  <a:lnTo>
                    <a:pt x="494765" y="783715"/>
                  </a:lnTo>
                  <a:lnTo>
                    <a:pt x="250375" y="783715"/>
                  </a:lnTo>
                  <a:lnTo>
                    <a:pt x="250375" y="546129"/>
                  </a:lnTo>
                  <a:lnTo>
                    <a:pt x="153990" y="783715"/>
                  </a:lnTo>
                  <a:lnTo>
                    <a:pt x="0" y="783715"/>
                  </a:lnTo>
                  <a:lnTo>
                    <a:pt x="157265" y="446624"/>
                  </a:lnTo>
                  <a:lnTo>
                    <a:pt x="0" y="446624"/>
                  </a:lnTo>
                  <a:lnTo>
                    <a:pt x="0" y="369270"/>
                  </a:lnTo>
                  <a:lnTo>
                    <a:pt x="321845" y="369270"/>
                  </a:lnTo>
                  <a:lnTo>
                    <a:pt x="433373" y="337449"/>
                  </a:lnTo>
                  <a:lnTo>
                    <a:pt x="308186" y="337449"/>
                  </a:lnTo>
                  <a:lnTo>
                    <a:pt x="308186" y="263319"/>
                  </a:lnTo>
                  <a:lnTo>
                    <a:pt x="452609" y="263319"/>
                  </a:lnTo>
                  <a:lnTo>
                    <a:pt x="452609" y="154502"/>
                  </a:lnTo>
                  <a:lnTo>
                    <a:pt x="292480" y="154502"/>
                  </a:lnTo>
                  <a:lnTo>
                    <a:pt x="292480" y="350290"/>
                  </a:lnTo>
                  <a:lnTo>
                    <a:pt x="134805" y="350290"/>
                  </a:lnTo>
                  <a:lnTo>
                    <a:pt x="134805" y="311767"/>
                  </a:lnTo>
                  <a:lnTo>
                    <a:pt x="6394" y="350290"/>
                  </a:lnTo>
                  <a:lnTo>
                    <a:pt x="6394" y="256105"/>
                  </a:lnTo>
                  <a:lnTo>
                    <a:pt x="134805" y="217531"/>
                  </a:lnTo>
                  <a:lnTo>
                    <a:pt x="134805" y="178454"/>
                  </a:lnTo>
                  <a:lnTo>
                    <a:pt x="6394" y="145805"/>
                  </a:lnTo>
                  <a:lnTo>
                    <a:pt x="6394" y="44969"/>
                  </a:lnTo>
                  <a:lnTo>
                    <a:pt x="134805" y="83934"/>
                  </a:lnTo>
                  <a:lnTo>
                    <a:pt x="134805" y="46964"/>
                  </a:lnTo>
                  <a:close/>
                  <a:moveTo>
                    <a:pt x="4489689" y="0"/>
                  </a:moveTo>
                  <a:lnTo>
                    <a:pt x="4489689" y="70702"/>
                  </a:lnTo>
                  <a:lnTo>
                    <a:pt x="4608481" y="70702"/>
                  </a:lnTo>
                  <a:lnTo>
                    <a:pt x="4608481" y="218298"/>
                  </a:lnTo>
                  <a:lnTo>
                    <a:pt x="4648335" y="25733"/>
                  </a:lnTo>
                  <a:lnTo>
                    <a:pt x="4794703" y="25733"/>
                  </a:lnTo>
                  <a:lnTo>
                    <a:pt x="4781861" y="70702"/>
                  </a:lnTo>
                  <a:lnTo>
                    <a:pt x="4977649" y="70702"/>
                  </a:lnTo>
                  <a:lnTo>
                    <a:pt x="4977649" y="783715"/>
                  </a:lnTo>
                  <a:lnTo>
                    <a:pt x="4797516" y="783715"/>
                  </a:lnTo>
                  <a:lnTo>
                    <a:pt x="4823198" y="696232"/>
                  </a:lnTo>
                  <a:lnTo>
                    <a:pt x="4823198" y="151279"/>
                  </a:lnTo>
                  <a:lnTo>
                    <a:pt x="4759761" y="151279"/>
                  </a:lnTo>
                  <a:lnTo>
                    <a:pt x="4730855" y="237943"/>
                  </a:lnTo>
                  <a:lnTo>
                    <a:pt x="4608481" y="237943"/>
                  </a:lnTo>
                  <a:lnTo>
                    <a:pt x="4608481" y="282555"/>
                  </a:lnTo>
                  <a:lnTo>
                    <a:pt x="4738273" y="282555"/>
                  </a:lnTo>
                  <a:lnTo>
                    <a:pt x="4810715" y="549352"/>
                  </a:lnTo>
                  <a:lnTo>
                    <a:pt x="4668185" y="549352"/>
                  </a:lnTo>
                  <a:lnTo>
                    <a:pt x="4608481" y="330859"/>
                  </a:lnTo>
                  <a:lnTo>
                    <a:pt x="4608481" y="783715"/>
                  </a:lnTo>
                  <a:lnTo>
                    <a:pt x="4235732" y="783715"/>
                  </a:lnTo>
                  <a:lnTo>
                    <a:pt x="4235732" y="70702"/>
                  </a:lnTo>
                  <a:lnTo>
                    <a:pt x="4348704" y="7070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dist"/>
              <a:endParaRPr lang="zh-CN" altLang="en-US" sz="6600" b="1" dirty="0">
                <a:solidFill>
                  <a:srgbClr val="FF0000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3466238" y="3803302"/>
              <a:ext cx="6131807" cy="3683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endParaRPr lang="zh-CN" altLang="en-US" dirty="0">
                <a:solidFill>
                  <a:srgbClr val="6F4A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3532094" y="3793363"/>
              <a:ext cx="6000094" cy="0"/>
            </a:xfrm>
            <a:prstGeom prst="line">
              <a:avLst/>
            </a:prstGeom>
            <a:ln>
              <a:solidFill>
                <a:srgbClr val="6F4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B0F1458A-3490-4CCB-B291-4F77E7680A9C}"/>
              </a:ext>
            </a:extLst>
          </p:cNvPr>
          <p:cNvSpPr txBox="1"/>
          <p:nvPr/>
        </p:nvSpPr>
        <p:spPr>
          <a:xfrm>
            <a:off x="5913120" y="1749013"/>
            <a:ext cx="4093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226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000" b="1" spc="226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000" b="1" spc="226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高二年级语文</a:t>
            </a:r>
            <a:endParaRPr lang="zh-CN" altLang="en-US" sz="2400" b="1" spc="226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charset="-122"/>
              <a:sym typeface="+mn-ea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A6A7139D-2E6E-4F07-A62E-041F4BE07E74}"/>
              </a:ext>
            </a:extLst>
          </p:cNvPr>
          <p:cNvSpPr txBox="1"/>
          <p:nvPr/>
        </p:nvSpPr>
        <p:spPr>
          <a:xfrm>
            <a:off x="3943574" y="5408507"/>
            <a:ext cx="4933169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spc="226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北京市陈经纶中学   靳彤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63890" y="495118"/>
            <a:ext cx="4264220" cy="658137"/>
            <a:chOff x="3963890" y="495118"/>
            <a:chExt cx="4264220" cy="65813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890" y="637202"/>
              <a:ext cx="4264220" cy="516053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4903304" y="495118"/>
              <a:ext cx="2385392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 b="1" dirty="0">
                  <a:solidFill>
                    <a:srgbClr val="6F4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删减（</a:t>
              </a:r>
              <a:r>
                <a:rPr lang="en-US" altLang="zh-CN" sz="2000" b="1" dirty="0">
                  <a:solidFill>
                    <a:srgbClr val="6F4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zh-CN" altLang="en-US" sz="2000" b="1" dirty="0">
                  <a:solidFill>
                    <a:srgbClr val="6F4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61" b="67681"/>
          <a:stretch>
            <a:fillRect/>
          </a:stretch>
        </p:blipFill>
        <p:spPr>
          <a:xfrm>
            <a:off x="4825454" y="5963527"/>
            <a:ext cx="2541092" cy="69344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4955" y="1153160"/>
            <a:ext cx="11640820" cy="504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/>
              <a:t>        </a:t>
            </a:r>
            <a:r>
              <a:rPr sz="1400" b="1"/>
              <a:t>⑤“这下该有人夺走他的套鞋和雨伞了，”伊凡伊凡内奇说。</a:t>
            </a:r>
          </a:p>
          <a:p>
            <a:r>
              <a:rPr sz="1400" b="1"/>
              <a:t>“您要知道，这是不可能的。虽然他把华连卡的相片放在自己桌子上，还老来找我谈论华连卡，谈论家庭生活，也说婚姻是人生大事，虽然他也常去柯瓦连科家，但他的生活方式却丝毫没有改变。甚至相反，结婚的决定使他像得了一场大病：他消瘦了，脸色煞白，似乎更深地藏进自己的套子里去了。</a:t>
            </a:r>
          </a:p>
          <a:p>
            <a:r>
              <a:rPr sz="1400" b="1"/>
              <a:t>“‘瓦尔瓦拉•萨维什娜我是中意的，’他说道，勉强地淡淡一笑，‘我也知道，每个人都该结婚的，但是……这一切，您知道吗，来得有点突然……需要考虑考虑。’</a:t>
            </a:r>
          </a:p>
          <a:p>
            <a:r>
              <a:rPr sz="1400" b="1"/>
              <a:t>“‘这有什么好考虑的？’我对他说，‘您结婚就是了。</a:t>
            </a:r>
          </a:p>
          <a:p>
            <a:r>
              <a:rPr sz="1400" b="1"/>
              <a:t>“‘不，结婚是一件大事，首先应当掂量一下将要承担的义务和责任……免得日后惹出什么麻烦。这件事弄得我不得安宁，现在天天夜里都睡不着觉。老实说吧，我心里害怕：他们姐弟俩的思想方法有点古怪，他们的言谈，您知道吗，也有点古怪。她的性格太活泼。真要结了婚，恐怕日后会遇上什么麻烦。’</a:t>
            </a:r>
          </a:p>
          <a:p>
            <a:r>
              <a:rPr sz="1400" b="1"/>
              <a:t>“就这样他一直没有求婚，老是拖着，这使校长太太和我们那里所有太太们大为恼火。他反反复复掂量着面临的义务和责任，与此同时几乎每天都跟华连卡一道散步，也许他认为处在他的地位必须这样做。他还常来我家谈论家庭生活，若不是后来出了一件荒唐的事，很可能他最终会去求婚的，那样的话，一门不必要的、愚蠢的婚姻就完成了在我们这里，由于无聊，由于无事可做，这样的婚姻可以说成千上万。这里须要说明一下，华连卡的弟弟柯瓦连科，从认识别里科夫的第一天起就痛恨他，不能容忍他。</a:t>
            </a:r>
          </a:p>
          <a:p>
            <a:r>
              <a:rPr sz="1400" b="1"/>
              <a:t>“‘我不明白’他耸耸肩膀对我们说，‘不明白你们怎么能容忍这个爱告密的家伙，这个卑鄙的小人。哎呀，先生们，你们怎么能在这儿生活！你们这里的空气污浊，能把人活活憋死。难道你们是教育家、师长？不，你们是一群官吏，你们这里不是科学的殿堂，而是城市警察局，有一股酸臭味，跟警察亭子里一样。不，诸位同事，我再跟你们待上一阵，不久就回到自己的田庄去。我宁愿在那里捉捉虾，教乌克兰的孩子们读书认字。我一定要走，你们跟你们的犹太就留在这里吧，叫他见鬼去！’</a:t>
            </a:r>
          </a:p>
          <a:p>
            <a:r>
              <a:rPr sz="1400" b="1"/>
              <a:t>“有时他哈哈大笑，笑得流出眼泪来，笑声时而低沉，时而尖细。他双手一摊，问我：</a:t>
            </a:r>
          </a:p>
          <a:p>
            <a:r>
              <a:rPr sz="1400" b="1"/>
              <a:t>“‘他干什么来我家坐着？他要什么？坐在那里东张西望的！’</a:t>
            </a:r>
          </a:p>
          <a:p>
            <a:r>
              <a:rPr sz="1400" b="1"/>
              <a:t>“他甚至给别里科夫起了个绰号叫‘毒蜘蛛’。自然，我们当着他的面从来不提他的姐姐要嫁给‘毒蜘蛛’的事。有一天，校长太太暗示他，说如果把他的姐姐嫁给像别里科夫这样一个稳重的、受人尊敬的人倒是不错的。他皱起眉头，埋怨道：</a:t>
            </a:r>
          </a:p>
          <a:p>
            <a:r>
              <a:rPr sz="1400" b="1"/>
              <a:t>“‘这不关我的事。她哪怕嫁一条毒蛇也由她去，我可不爱管别人的闲事。’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63890" y="495118"/>
            <a:ext cx="4264220" cy="658137"/>
            <a:chOff x="3963890" y="495118"/>
            <a:chExt cx="4264220" cy="65813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890" y="637202"/>
              <a:ext cx="4264220" cy="516053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4903304" y="495118"/>
              <a:ext cx="2385392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 b="1" dirty="0">
                  <a:solidFill>
                    <a:srgbClr val="6F4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删减（</a:t>
              </a:r>
              <a:r>
                <a:rPr lang="en-US" altLang="zh-CN" sz="2000" b="1" dirty="0">
                  <a:solidFill>
                    <a:srgbClr val="6F4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r>
                <a:rPr lang="zh-CN" altLang="en-US" sz="2000" b="1" dirty="0">
                  <a:solidFill>
                    <a:srgbClr val="6F4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61" b="67681"/>
          <a:stretch>
            <a:fillRect/>
          </a:stretch>
        </p:blipFill>
        <p:spPr>
          <a:xfrm>
            <a:off x="4825454" y="5963527"/>
            <a:ext cx="2541092" cy="69344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59130" y="1153160"/>
            <a:ext cx="109512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/>
              <a:t>         </a:t>
            </a:r>
            <a:r>
              <a:rPr lang="zh-CN" altLang="en-US" sz="3200"/>
              <a:t>⑥“三天后，阿法纳西来找我，问要不要去请医生，因为他家老爷‘出事’了。我去看望别里科夫。他躺在帐子里，蒙着被子，一声不响。问他什么，除了‘是’‘不是’外，什么话也没有。他躺在床上，阿法纳西在一旁转来转去。他脸色阴沉，紧皱眉头，不住地唉声叹气。他浑身酒气，那气味跟小酒馆里的一样。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63890" y="495118"/>
            <a:ext cx="4264220" cy="658137"/>
            <a:chOff x="3963890" y="495118"/>
            <a:chExt cx="4264220" cy="65813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890" y="637202"/>
              <a:ext cx="4264220" cy="516053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4903304" y="495118"/>
              <a:ext cx="2385392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 b="1" dirty="0">
                  <a:solidFill>
                    <a:srgbClr val="6F4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删减（</a:t>
              </a:r>
              <a:r>
                <a:rPr lang="en-US" altLang="zh-CN" sz="2000" b="1" dirty="0">
                  <a:solidFill>
                    <a:srgbClr val="6F4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7</a:t>
              </a:r>
              <a:r>
                <a:rPr lang="zh-CN" altLang="en-US" sz="2000" b="1" dirty="0">
                  <a:solidFill>
                    <a:srgbClr val="6F4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61" b="67681"/>
          <a:stretch>
            <a:fillRect/>
          </a:stretch>
        </p:blipFill>
        <p:spPr>
          <a:xfrm>
            <a:off x="4825454" y="5963527"/>
            <a:ext cx="2541092" cy="69344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91185" y="975995"/>
            <a:ext cx="1101090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         </a:t>
            </a:r>
            <a:r>
              <a:rPr lang="zh-CN" altLang="en-US" sz="2800"/>
              <a:t>⑦当时，他躺在棺木里，面容温和，愉快，甚至有几分喜色，仿佛很高兴他终于被装进套子，从此再也不必出来了。是的，他实现了他的理想！连老天爷也表示对他的敬意，下葬的那一天，天色阴沉，下着细雨，</a:t>
            </a:r>
            <a:r>
              <a:rPr lang="zh-CN" altLang="en-US" sz="2800" u="sng"/>
              <a:t>我们大家都穿着套鞋，打着雨伞。</a:t>
            </a:r>
            <a:r>
              <a:rPr lang="zh-CN" altLang="en-US" sz="2800"/>
              <a:t>华连卡也来参加了他的葬礼，当棺木下了墓穴时，她大声哭了一阵。我发现，乌克兰女人不是哭就是笑，介于二者之间的情绪是没有的。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312535" y="5090795"/>
            <a:ext cx="3801110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十全十美体" panose="02010600010101010101" charset="-122"/>
                <a:ea typeface="十全十美体" panose="02010600010101010101" charset="-122"/>
              </a:rPr>
              <a:t>划线的句子有什么含义吗？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825585" y="396693"/>
            <a:ext cx="4264220" cy="658137"/>
            <a:chOff x="3963890" y="495118"/>
            <a:chExt cx="4264220" cy="65813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890" y="637202"/>
              <a:ext cx="4264220" cy="516053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4903304" y="495118"/>
              <a:ext cx="2385392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 b="1" dirty="0">
                  <a:solidFill>
                    <a:srgbClr val="6F4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删减（</a:t>
              </a:r>
              <a:r>
                <a:rPr lang="en-US" altLang="zh-CN" sz="2000" b="1" dirty="0">
                  <a:solidFill>
                    <a:srgbClr val="6F4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</a:t>
              </a:r>
              <a:r>
                <a:rPr lang="zh-CN" altLang="en-US" sz="2000" b="1" dirty="0">
                  <a:solidFill>
                    <a:srgbClr val="6F4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61" b="67681"/>
          <a:stretch>
            <a:fillRect/>
          </a:stretch>
        </p:blipFill>
        <p:spPr>
          <a:xfrm>
            <a:off x="4825454" y="5963527"/>
            <a:ext cx="2541092" cy="69344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4955" y="1054735"/>
            <a:ext cx="11640820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/>
              <a:t>         </a:t>
            </a:r>
            <a:r>
              <a:rPr lang="zh-CN" altLang="en-US" sz="1600" b="1"/>
              <a:t>⑧</a:t>
            </a:r>
            <a:r>
              <a:rPr lang="zh-CN" altLang="en-US" sz="1600" b="1" u="sng"/>
              <a:t>“问题就在这儿，</a:t>
            </a:r>
            <a:r>
              <a:rPr lang="zh-CN" altLang="en-US" sz="1600" b="1"/>
              <a:t>”伊凡伊凡内奇说着，点起了烟斗。</a:t>
            </a:r>
          </a:p>
          <a:p>
            <a:r>
              <a:rPr lang="zh-CN" altLang="en-US" sz="1600" b="1"/>
              <a:t>“将来还会有多少套中人啊！”布尔金重复道。中学教员走出板棚。这人身材不高，很胖，秃顶，留着几乎齐腰的大胡子。两条狗也跟了出来。</a:t>
            </a:r>
          </a:p>
          <a:p>
            <a:r>
              <a:rPr lang="zh-CN" altLang="en-US" sz="1600" b="1"/>
              <a:t>“好月色，好月色！”他说着，抬头望着天空。已是午夜。向右边望去，可以看到整个村子，一条长街伸向远处，足有四五俄里。万物都进入寂静而深沉的梦乡。没有一丝动静，没有，一丝声息，甚至叫人难以置信，大自然竟能这般沉寂。在这月色溶溶的深夜里，望着那宽阔的街道、街道两侧的农舍、草垛和睡去的杨柳，内心会感到分外平静。摆脱了一切辛劳、忧虑和不幸，隐藏在膝陇夜色的庇护下，村子在安然歇息，显得那么温柔、凄清、美丽。似乎天上的繁星都亲切地、深情地望着它，似乎在这片土地上邪恶已不复存在，一切都十分美好。向左边望去，村子尽头处便是田野。田野一望无际，一直延伸到远方的地平线。沐浴在月光中的这片广表土地，同样没有动静，没有声音。</a:t>
            </a:r>
          </a:p>
          <a:p>
            <a:r>
              <a:rPr lang="zh-CN" altLang="en-US" sz="1600" b="1"/>
              <a:t>“问题就在这儿，”伊凡伊凡内奇重复道，“我们住在空气污浊、拥挤不堪的城市里，写些没用的公文，玩‘文特’牌戏──难道这不是套子？至于我们在游手好闲的懒汉、图谋私利的讼棍和愚蠢无聊的女人们中间消磨了我们的一生，说着并听着各种各样的废话──难道这不是套子？哦，如果您愿意的话，我现在就给您讲一个很有教益的故事。”</a:t>
            </a:r>
          </a:p>
          <a:p>
            <a:r>
              <a:rPr lang="zh-CN" altLang="en-US" sz="1600" b="1"/>
              <a:t>“不用了，该睡觉了，”布尔金说，“明天再讲吧。”两人回到板棚里，在干草上躺下。他们盖上被子，正要朦胧入睡，忽然听到轻轻的脚步声：吧嗒，吧嗒……有人在堆房附近走动：走了一会儿，站住了，不多久又吧嗒吧嗒走起来……狗唔唔地叫起来。</a:t>
            </a:r>
          </a:p>
          <a:p>
            <a:r>
              <a:rPr lang="zh-CN" altLang="en-US" sz="1600" b="1"/>
              <a:t>“这是玛芙拉在走动，”布尔金说。脚步声听不见了。</a:t>
            </a:r>
          </a:p>
          <a:p>
            <a:r>
              <a:rPr lang="zh-CN" altLang="en-US" sz="1600" b="1"/>
              <a:t>“看别人作假，听别人说谎，”伊凡伊凡内奇翻了一个身说，“如若你容忍这种虚伪，别人就管你叫傻瓜。你只好忍气吞声，任人侮辱，不敢公开声称你站在正直自由的人们一边，你只好说谎，陪笑，凡此种种只是为了混口饭吃，有个温暖的小窝，捞个分文不值的一官半职！不，再也不能这样生活下去了！”</a:t>
            </a:r>
          </a:p>
          <a:p>
            <a:r>
              <a:rPr lang="zh-CN" altLang="en-US" sz="1600" b="1"/>
              <a:t>“哦，您这是另一个话题了，伊凡伊凡内奇，”教员说，“我们睡觉吧。”十分钟后，布尔金已经睡着了。伊凡伊凡内奇却还在不断地翻身叹气。后来他索性爬起来，走到外面，在门口坐下，点起了烟斗。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02360" y="224790"/>
            <a:ext cx="3801110" cy="8299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十全十美体" panose="02010600010101010101" charset="-122"/>
                <a:ea typeface="十全十美体" panose="02010600010101010101" charset="-122"/>
                <a:cs typeface="十全十美体" panose="02010600010101010101" charset="-122"/>
              </a:rPr>
              <a:t>伊凡伊凡内奇为什么反复说</a:t>
            </a:r>
            <a:r>
              <a:rPr lang="zh-CN" altLang="en-US" sz="2400">
                <a:latin typeface="十全十美体" panose="02010600010101010101" charset="-122"/>
                <a:ea typeface="十全十美体" panose="02010600010101010101" charset="-122"/>
                <a:cs typeface="十全十美体" panose="02010600010101010101" charset="-122"/>
                <a:sym typeface="+mn-ea"/>
              </a:rPr>
              <a:t>“问题就在这儿</a:t>
            </a:r>
            <a:r>
              <a:rPr lang="en-US" altLang="zh-CN" sz="2400">
                <a:latin typeface="十全十美体" panose="02010600010101010101" charset="-122"/>
                <a:ea typeface="十全十美体" panose="02010600010101010101" charset="-122"/>
                <a:cs typeface="十全十美体" panose="02010600010101010101" charset="-122"/>
                <a:sym typeface="+mn-ea"/>
              </a:rPr>
              <a:t>”</a:t>
            </a:r>
            <a:r>
              <a:rPr lang="zh-CN" altLang="en-US" sz="2400">
                <a:latin typeface="十全十美体" panose="02010600010101010101" charset="-122"/>
                <a:ea typeface="十全十美体" panose="02010600010101010101" charset="-122"/>
                <a:cs typeface="十全十美体" panose="02010600010101010101" charset="-122"/>
              </a:rPr>
              <a:t>？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431925" y="345440"/>
            <a:ext cx="8298815" cy="692785"/>
          </a:xfrm>
        </p:spPr>
        <p:txBody>
          <a:bodyPr/>
          <a:lstStyle/>
          <a:p>
            <a:r>
              <a:rPr lang="zh-CN" altLang="en-US" sz="3600">
                <a:latin typeface="汉仪太极体简" panose="02010600000101010101" charset="-122"/>
                <a:ea typeface="汉仪太极体简" panose="02010600000101010101" charset="-122"/>
              </a:rPr>
              <a:t>思考题：</a:t>
            </a: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1244600" y="975360"/>
            <a:ext cx="10747375" cy="550799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十全十美体" panose="02010600010101010101" charset="-122"/>
                <a:ea typeface="十全十美体" panose="02010600010101010101" charset="-122"/>
                <a:cs typeface="十全十美体" panose="02010600010101010101" charset="-122"/>
              </a:rPr>
              <a:t>1</a:t>
            </a:r>
            <a:r>
              <a:rPr lang="en-US" altLang="zh-CN">
                <a:latin typeface="十全十美体" panose="02010600010101010101" charset="-122"/>
                <a:ea typeface="十全十美体" panose="02010600010101010101" charset="-122"/>
                <a:cs typeface="十全十美体" panose="02010600010101010101" charset="-122"/>
              </a:rPr>
              <a:t>. </a:t>
            </a:r>
            <a:r>
              <a:rPr lang="zh-CN" altLang="en-US">
                <a:latin typeface="十全十美体" panose="02010600010101010101" charset="-122"/>
                <a:ea typeface="十全十美体" panose="02010600010101010101" charset="-122"/>
                <a:cs typeface="十全十美体" panose="02010600010101010101" charset="-122"/>
              </a:rPr>
              <a:t>全译本中的别利科夫和课文中的有什么不同？</a:t>
            </a:r>
          </a:p>
          <a:p>
            <a:pPr>
              <a:lnSpc>
                <a:spcPct val="150000"/>
              </a:lnSpc>
            </a:pPr>
            <a:r>
              <a:rPr lang="zh-CN" altLang="en-US">
                <a:latin typeface="十全十美体" panose="02010600010101010101" charset="-122"/>
                <a:ea typeface="十全十美体" panose="02010600010101010101" charset="-122"/>
                <a:cs typeface="十全十美体" panose="02010600010101010101" charset="-122"/>
              </a:rPr>
              <a:t>2</a:t>
            </a:r>
            <a:r>
              <a:rPr lang="en-US" altLang="zh-CN">
                <a:latin typeface="十全十美体" panose="02010600010101010101" charset="-122"/>
                <a:ea typeface="十全十美体" panose="02010600010101010101" charset="-122"/>
                <a:cs typeface="十全十美体" panose="02010600010101010101" charset="-122"/>
              </a:rPr>
              <a:t>. </a:t>
            </a:r>
            <a:r>
              <a:rPr lang="zh-CN" altLang="en-US">
                <a:latin typeface="十全十美体" panose="02010600010101010101" charset="-122"/>
                <a:ea typeface="十全十美体" panose="02010600010101010101" charset="-122"/>
                <a:cs typeface="十全十美体" panose="02010600010101010101" charset="-122"/>
                <a:sym typeface="+mn-ea"/>
              </a:rPr>
              <a:t>全译本中的华连卡和课文中的有什么不同？</a:t>
            </a:r>
            <a:endParaRPr lang="zh-CN" altLang="en-US">
              <a:latin typeface="十全十美体" panose="02010600010101010101" charset="-122"/>
              <a:ea typeface="十全十美体" panose="02010600010101010101" charset="-122"/>
              <a:cs typeface="十全十美体" panose="0201060001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十全十美体" panose="02010600010101010101" charset="-122"/>
                <a:ea typeface="十全十美体" panose="02010600010101010101" charset="-122"/>
                <a:cs typeface="十全十美体" panose="02010600010101010101" charset="-122"/>
              </a:rPr>
              <a:t>3</a:t>
            </a:r>
            <a:r>
              <a:rPr lang="en-US" altLang="zh-CN">
                <a:latin typeface="十全十美体" panose="02010600010101010101" charset="-122"/>
                <a:ea typeface="十全十美体" panose="02010600010101010101" charset="-122"/>
                <a:cs typeface="十全十美体" panose="02010600010101010101" charset="-122"/>
              </a:rPr>
              <a:t>. </a:t>
            </a:r>
            <a:r>
              <a:rPr lang="zh-CN" altLang="en-US">
                <a:latin typeface="十全十美体" panose="02010600010101010101" charset="-122"/>
                <a:ea typeface="十全十美体" panose="02010600010101010101" charset="-122"/>
                <a:cs typeface="十全十美体" panose="02010600010101010101" charset="-122"/>
                <a:sym typeface="+mn-ea"/>
              </a:rPr>
              <a:t>伊凡、布尔金等次要人物在小说中有什么作用？</a:t>
            </a:r>
            <a:endParaRPr lang="zh-CN" altLang="en-US">
              <a:latin typeface="十全十美体" panose="02010600010101010101" charset="-122"/>
              <a:ea typeface="十全十美体" panose="02010600010101010101" charset="-122"/>
              <a:cs typeface="十全十美体" panose="0201060001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十全十美体" panose="02010600010101010101" charset="-122"/>
                <a:ea typeface="十全十美体" panose="02010600010101010101" charset="-122"/>
                <a:cs typeface="十全十美体" panose="02010600010101010101" charset="-122"/>
              </a:rPr>
              <a:t>4</a:t>
            </a:r>
            <a:r>
              <a:rPr lang="en-US" altLang="zh-CN">
                <a:latin typeface="十全十美体" panose="02010600010101010101" charset="-122"/>
                <a:ea typeface="十全十美体" panose="02010600010101010101" charset="-122"/>
                <a:cs typeface="十全十美体" panose="02010600010101010101" charset="-122"/>
              </a:rPr>
              <a:t>. </a:t>
            </a:r>
            <a:r>
              <a:rPr lang="zh-CN" altLang="en-US">
                <a:latin typeface="十全十美体" panose="02010600010101010101" charset="-122"/>
                <a:ea typeface="十全十美体" panose="02010600010101010101" charset="-122"/>
                <a:cs typeface="十全十美体" panose="02010600010101010101" charset="-122"/>
                <a:sym typeface="+mn-ea"/>
              </a:rPr>
              <a:t>伊凡和布尔金是不是一样的人？</a:t>
            </a:r>
            <a:endParaRPr lang="zh-CN" altLang="en-US">
              <a:latin typeface="十全十美体" panose="02010600010101010101" charset="-122"/>
              <a:ea typeface="十全十美体" panose="02010600010101010101" charset="-122"/>
              <a:cs typeface="十全十美体" panose="0201060001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十全十美体" panose="02010600010101010101" charset="-122"/>
                <a:ea typeface="十全十美体" panose="02010600010101010101" charset="-122"/>
                <a:cs typeface="十全十美体" panose="02010600010101010101" charset="-122"/>
              </a:rPr>
              <a:t>5</a:t>
            </a:r>
            <a:r>
              <a:rPr lang="en-US" altLang="zh-CN">
                <a:latin typeface="十全十美体" panose="02010600010101010101" charset="-122"/>
                <a:ea typeface="十全十美体" panose="02010600010101010101" charset="-122"/>
                <a:cs typeface="十全十美体" panose="02010600010101010101" charset="-122"/>
              </a:rPr>
              <a:t>. </a:t>
            </a:r>
            <a:r>
              <a:rPr lang="zh-CN" altLang="en-US">
                <a:latin typeface="十全十美体" panose="02010600010101010101" charset="-122"/>
                <a:ea typeface="十全十美体" panose="02010600010101010101" charset="-122"/>
                <a:cs typeface="十全十美体" panose="02010600010101010101" charset="-122"/>
                <a:sym typeface="+mn-ea"/>
              </a:rPr>
              <a:t>结尾的环境描写有什么作用</a:t>
            </a:r>
            <a:endParaRPr lang="zh-CN" altLang="en-US">
              <a:latin typeface="十全十美体" panose="02010600010101010101" charset="-122"/>
              <a:ea typeface="十全十美体" panose="02010600010101010101" charset="-122"/>
              <a:cs typeface="十全十美体" panose="0201060001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十全十美体" panose="02010600010101010101" charset="-122"/>
                <a:ea typeface="十全十美体" panose="02010600010101010101" charset="-122"/>
                <a:cs typeface="十全十美体" panose="02010600010101010101" charset="-122"/>
              </a:rPr>
              <a:t>6. </a:t>
            </a:r>
            <a:r>
              <a:rPr lang="zh-CN" altLang="en-US">
                <a:latin typeface="十全十美体" panose="02010600010101010101" charset="-122"/>
                <a:ea typeface="十全十美体" panose="02010600010101010101" charset="-122"/>
                <a:cs typeface="十全十美体" panose="02010600010101010101" charset="-122"/>
              </a:rPr>
              <a:t>有没有什么地方是让你觉得删去更好？</a:t>
            </a:r>
          </a:p>
          <a:p>
            <a:pPr>
              <a:lnSpc>
                <a:spcPct val="150000"/>
              </a:lnSpc>
            </a:pPr>
            <a:r>
              <a:rPr lang="en-US" altLang="zh-CN">
                <a:latin typeface="十全十美体" panose="02010600010101010101" charset="-122"/>
                <a:ea typeface="十全十美体" panose="02010600010101010101" charset="-122"/>
                <a:cs typeface="十全十美体" panose="02010600010101010101" charset="-122"/>
              </a:rPr>
              <a:t>7. </a:t>
            </a:r>
            <a:r>
              <a:rPr lang="zh-CN" altLang="en-US">
                <a:latin typeface="十全十美体" panose="02010600010101010101" charset="-122"/>
                <a:ea typeface="十全十美体" panose="02010600010101010101" charset="-122"/>
                <a:cs typeface="十全十美体" panose="02010600010101010101" charset="-122"/>
                <a:sym typeface="+mn-ea"/>
              </a:rPr>
              <a:t>全译本和</a:t>
            </a:r>
            <a:r>
              <a:rPr lang="zh-CN" altLang="en-US">
                <a:latin typeface="十全十美体" panose="02010600010101010101" charset="-122"/>
                <a:ea typeface="十全十美体" panose="02010600010101010101" charset="-122"/>
                <a:cs typeface="十全十美体" panose="02010600010101010101" charset="-122"/>
              </a:rPr>
              <a:t>课文相比，在表现小说主题方面有什么不同吗？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矩形 17410"/>
          <p:cNvSpPr>
            <a:spLocks noChangeArrowheads="1"/>
          </p:cNvSpPr>
          <p:nvPr/>
        </p:nvSpPr>
        <p:spPr bwMode="auto">
          <a:xfrm>
            <a:off x="6295649" y="2034316"/>
            <a:ext cx="3409362" cy="4235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rgbClr val="684C15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更加丰满</a:t>
            </a:r>
          </a:p>
        </p:txBody>
      </p:sp>
      <p:sp>
        <p:nvSpPr>
          <p:cNvPr id="17414" name="矩形 17413"/>
          <p:cNvSpPr>
            <a:spLocks noChangeArrowheads="1"/>
          </p:cNvSpPr>
          <p:nvPr/>
        </p:nvSpPr>
        <p:spPr bwMode="auto">
          <a:xfrm>
            <a:off x="6305588" y="4083269"/>
            <a:ext cx="1779344" cy="4235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rgbClr val="684C15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更加深化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17415" name="矩形 17414"/>
          <p:cNvSpPr>
            <a:spLocks noChangeArrowheads="1"/>
          </p:cNvSpPr>
          <p:nvPr/>
        </p:nvSpPr>
        <p:spPr bwMode="auto">
          <a:xfrm>
            <a:off x="2668220" y="4577815"/>
            <a:ext cx="1904063" cy="4235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rgbClr val="684C15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反衬现实</a:t>
            </a:r>
          </a:p>
        </p:txBody>
      </p:sp>
      <p:sp>
        <p:nvSpPr>
          <p:cNvPr id="17416" name="矩形 17415"/>
          <p:cNvSpPr>
            <a:spLocks noChangeArrowheads="1"/>
          </p:cNvSpPr>
          <p:nvPr/>
        </p:nvSpPr>
        <p:spPr bwMode="auto">
          <a:xfrm>
            <a:off x="2653493" y="1805808"/>
            <a:ext cx="1823733" cy="4235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rgbClr val="684C15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更趋合理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776" y="1095591"/>
            <a:ext cx="1642202" cy="4666818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1449457" y="760344"/>
            <a:ext cx="9293087" cy="5337313"/>
          </a:xfrm>
          <a:prstGeom prst="rect">
            <a:avLst/>
          </a:prstGeom>
          <a:noFill/>
          <a:ln w="19050">
            <a:solidFill>
              <a:srgbClr val="684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等腰三角形 24"/>
          <p:cNvSpPr/>
          <p:nvPr/>
        </p:nvSpPr>
        <p:spPr>
          <a:xfrm rot="16200000">
            <a:off x="9059867" y="4416878"/>
            <a:ext cx="1803622" cy="1554847"/>
          </a:xfrm>
          <a:prstGeom prst="triangle">
            <a:avLst>
              <a:gd name="adj" fmla="val 0"/>
            </a:avLst>
          </a:prstGeom>
          <a:solidFill>
            <a:srgbClr val="6F4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9645563" y="5308619"/>
            <a:ext cx="1097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</a:t>
            </a:r>
          </a:p>
        </p:txBody>
      </p:sp>
      <p:cxnSp>
        <p:nvCxnSpPr>
          <p:cNvPr id="17" name="直接连接符 16"/>
          <p:cNvCxnSpPr/>
          <p:nvPr/>
        </p:nvCxnSpPr>
        <p:spPr>
          <a:xfrm>
            <a:off x="2689379" y="1798983"/>
            <a:ext cx="1978554" cy="0"/>
          </a:xfrm>
          <a:prstGeom prst="line">
            <a:avLst/>
          </a:prstGeom>
          <a:ln w="12700">
            <a:solidFill>
              <a:srgbClr val="684C15"/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2660740" y="1337318"/>
            <a:ext cx="104427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>
                <a:solidFill>
                  <a:srgbClr val="684C1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情节</a:t>
            </a:r>
          </a:p>
        </p:txBody>
      </p:sp>
      <p:cxnSp>
        <p:nvCxnSpPr>
          <p:cNvPr id="26" name="直接连接符 25"/>
          <p:cNvCxnSpPr/>
          <p:nvPr/>
        </p:nvCxnSpPr>
        <p:spPr>
          <a:xfrm>
            <a:off x="2689379" y="4570990"/>
            <a:ext cx="1978554" cy="0"/>
          </a:xfrm>
          <a:prstGeom prst="line">
            <a:avLst/>
          </a:prstGeom>
          <a:ln w="12700">
            <a:solidFill>
              <a:srgbClr val="684C15"/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2650801" y="4109325"/>
            <a:ext cx="104427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环境</a:t>
            </a:r>
          </a:p>
        </p:txBody>
      </p:sp>
      <p:cxnSp>
        <p:nvCxnSpPr>
          <p:cNvPr id="29" name="直接连接符 28"/>
          <p:cNvCxnSpPr/>
          <p:nvPr/>
        </p:nvCxnSpPr>
        <p:spPr>
          <a:xfrm>
            <a:off x="6337236" y="2022887"/>
            <a:ext cx="1978554" cy="0"/>
          </a:xfrm>
          <a:prstGeom prst="line">
            <a:avLst/>
          </a:prstGeom>
          <a:ln w="12700">
            <a:solidFill>
              <a:srgbClr val="684C15"/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6298658" y="1561222"/>
            <a:ext cx="104427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>
                <a:solidFill>
                  <a:srgbClr val="684C1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人物</a:t>
            </a:r>
          </a:p>
        </p:txBody>
      </p:sp>
      <p:cxnSp>
        <p:nvCxnSpPr>
          <p:cNvPr id="32" name="直接连接符 31"/>
          <p:cNvCxnSpPr/>
          <p:nvPr/>
        </p:nvCxnSpPr>
        <p:spPr>
          <a:xfrm>
            <a:off x="6337236" y="4073331"/>
            <a:ext cx="1978554" cy="0"/>
          </a:xfrm>
          <a:prstGeom prst="line">
            <a:avLst/>
          </a:prstGeom>
          <a:ln w="12700">
            <a:solidFill>
              <a:srgbClr val="684C15"/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/>
          <p:cNvSpPr/>
          <p:nvPr/>
        </p:nvSpPr>
        <p:spPr>
          <a:xfrm>
            <a:off x="6298658" y="3611666"/>
            <a:ext cx="104427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主题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任务三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任意多边形: 形状 37"/>
          <p:cNvSpPr/>
          <p:nvPr/>
        </p:nvSpPr>
        <p:spPr>
          <a:xfrm>
            <a:off x="2213946" y="1308592"/>
            <a:ext cx="7764109" cy="4177627"/>
          </a:xfrm>
          <a:custGeom>
            <a:avLst/>
            <a:gdLst>
              <a:gd name="connsiteX0" fmla="*/ 0 w 7764109"/>
              <a:gd name="connsiteY0" fmla="*/ 0 h 4177627"/>
              <a:gd name="connsiteX1" fmla="*/ 7764109 w 7764109"/>
              <a:gd name="connsiteY1" fmla="*/ 0 h 4177627"/>
              <a:gd name="connsiteX2" fmla="*/ 7764109 w 7764109"/>
              <a:gd name="connsiteY2" fmla="*/ 2683520 h 4177627"/>
              <a:gd name="connsiteX3" fmla="*/ 6457591 w 7764109"/>
              <a:gd name="connsiteY3" fmla="*/ 2683520 h 4177627"/>
              <a:gd name="connsiteX4" fmla="*/ 6457591 w 7764109"/>
              <a:gd name="connsiteY4" fmla="*/ 4177627 h 4177627"/>
              <a:gd name="connsiteX5" fmla="*/ 0 w 7764109"/>
              <a:gd name="connsiteY5" fmla="*/ 4177627 h 4177627"/>
              <a:gd name="connsiteX6" fmla="*/ 0 w 7764109"/>
              <a:gd name="connsiteY6" fmla="*/ 0 h 4177627"/>
              <a:gd name="connsiteX0-1" fmla="*/ 0 w 7764109"/>
              <a:gd name="connsiteY0-2" fmla="*/ 0 h 4177627"/>
              <a:gd name="connsiteX1-3" fmla="*/ 7764109 w 7764109"/>
              <a:gd name="connsiteY1-4" fmla="*/ 0 h 4177627"/>
              <a:gd name="connsiteX2-5" fmla="*/ 7764109 w 7764109"/>
              <a:gd name="connsiteY2-6" fmla="*/ 2683520 h 4177627"/>
              <a:gd name="connsiteX3-7" fmla="*/ 6457591 w 7764109"/>
              <a:gd name="connsiteY3-8" fmla="*/ 4177627 h 4177627"/>
              <a:gd name="connsiteX4-9" fmla="*/ 0 w 7764109"/>
              <a:gd name="connsiteY4-10" fmla="*/ 4177627 h 4177627"/>
              <a:gd name="connsiteX5-11" fmla="*/ 0 w 7764109"/>
              <a:gd name="connsiteY5-12" fmla="*/ 0 h 4177627"/>
              <a:gd name="connsiteX0-13" fmla="*/ 6457591 w 7764109"/>
              <a:gd name="connsiteY0-14" fmla="*/ 4177627 h 4269067"/>
              <a:gd name="connsiteX1-15" fmla="*/ 0 w 7764109"/>
              <a:gd name="connsiteY1-16" fmla="*/ 4177627 h 4269067"/>
              <a:gd name="connsiteX2-17" fmla="*/ 0 w 7764109"/>
              <a:gd name="connsiteY2-18" fmla="*/ 0 h 4269067"/>
              <a:gd name="connsiteX3-19" fmla="*/ 7764109 w 7764109"/>
              <a:gd name="connsiteY3-20" fmla="*/ 0 h 4269067"/>
              <a:gd name="connsiteX4-21" fmla="*/ 7764109 w 7764109"/>
              <a:gd name="connsiteY4-22" fmla="*/ 2683520 h 4269067"/>
              <a:gd name="connsiteX5-23" fmla="*/ 6549031 w 7764109"/>
              <a:gd name="connsiteY5-24" fmla="*/ 4269067 h 4269067"/>
              <a:gd name="connsiteX0-25" fmla="*/ 6457591 w 7764109"/>
              <a:gd name="connsiteY0-26" fmla="*/ 4177627 h 4177627"/>
              <a:gd name="connsiteX1-27" fmla="*/ 0 w 7764109"/>
              <a:gd name="connsiteY1-28" fmla="*/ 4177627 h 4177627"/>
              <a:gd name="connsiteX2-29" fmla="*/ 0 w 7764109"/>
              <a:gd name="connsiteY2-30" fmla="*/ 0 h 4177627"/>
              <a:gd name="connsiteX3-31" fmla="*/ 7764109 w 7764109"/>
              <a:gd name="connsiteY3-32" fmla="*/ 0 h 4177627"/>
              <a:gd name="connsiteX4-33" fmla="*/ 7764109 w 7764109"/>
              <a:gd name="connsiteY4-34" fmla="*/ 2683520 h 41776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764109" h="4177627">
                <a:moveTo>
                  <a:pt x="6457591" y="4177627"/>
                </a:moveTo>
                <a:lnTo>
                  <a:pt x="0" y="4177627"/>
                </a:lnTo>
                <a:lnTo>
                  <a:pt x="0" y="0"/>
                </a:lnTo>
                <a:lnTo>
                  <a:pt x="7764109" y="0"/>
                </a:lnTo>
                <a:lnTo>
                  <a:pt x="7764109" y="2683520"/>
                </a:lnTo>
              </a:path>
            </a:pathLst>
          </a:custGeom>
          <a:noFill/>
          <a:ln>
            <a:solidFill>
              <a:srgbClr val="684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71" t="3768" r="24976"/>
          <a:stretch>
            <a:fillRect/>
          </a:stretch>
        </p:blipFill>
        <p:spPr>
          <a:xfrm>
            <a:off x="2213946" y="3843435"/>
            <a:ext cx="757926" cy="1705974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4568949" y="646597"/>
            <a:ext cx="3054102" cy="462905"/>
            <a:chOff x="4568949" y="646597"/>
            <a:chExt cx="3054102" cy="462905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8949" y="646597"/>
              <a:ext cx="3054102" cy="435865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5257842" y="649127"/>
              <a:ext cx="1676315" cy="4603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just">
                <a:lnSpc>
                  <a:spcPct val="120000"/>
                </a:lnSpc>
                <a:defRPr>
                  <a:solidFill>
                    <a:srgbClr val="684C15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任务三</a:t>
              </a: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006" y="3468644"/>
            <a:ext cx="2367532" cy="2367530"/>
          </a:xfrm>
          <a:prstGeom prst="rect">
            <a:avLst/>
          </a:prstGeom>
        </p:spPr>
      </p:pic>
      <p:sp>
        <p:nvSpPr>
          <p:cNvPr id="40" name="矩形 39"/>
          <p:cNvSpPr>
            <a:spLocks noChangeArrowheads="1"/>
          </p:cNvSpPr>
          <p:nvPr/>
        </p:nvSpPr>
        <p:spPr bwMode="auto">
          <a:xfrm>
            <a:off x="2214245" y="1670050"/>
            <a:ext cx="7764145" cy="1568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684C15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    </a:t>
            </a:r>
            <a:r>
              <a:rPr sz="3200" b="1" dirty="0">
                <a:solidFill>
                  <a:srgbClr val="684C15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在我们读过的小说中也有像别里科夫一样的“套中人”，请举出一例进行分析。</a:t>
            </a:r>
            <a:r>
              <a:rPr lang="zh-CN" altLang="en-US" sz="3200" b="1" dirty="0">
                <a:solidFill>
                  <a:srgbClr val="684C15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3040" y="1058444"/>
            <a:ext cx="1645920" cy="163068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169074" y="3147060"/>
            <a:ext cx="62119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7200" b="1" spc="4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3510280" y="4676987"/>
            <a:ext cx="5607216" cy="559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spc="30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任务一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组合 54"/>
          <p:cNvGrpSpPr/>
          <p:nvPr/>
        </p:nvGrpSpPr>
        <p:grpSpPr>
          <a:xfrm>
            <a:off x="1975168" y="1424505"/>
            <a:ext cx="8241665" cy="4008990"/>
            <a:chOff x="1975168" y="1424505"/>
            <a:chExt cx="8241665" cy="4008990"/>
          </a:xfrm>
        </p:grpSpPr>
        <p:grpSp>
          <p:nvGrpSpPr>
            <p:cNvPr id="36" name="组合 35"/>
            <p:cNvGrpSpPr/>
            <p:nvPr/>
          </p:nvGrpSpPr>
          <p:grpSpPr>
            <a:xfrm>
              <a:off x="1975168" y="1424505"/>
              <a:ext cx="8241665" cy="4008990"/>
              <a:chOff x="1860386" y="1424505"/>
              <a:chExt cx="8241665" cy="4008990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1860386" y="1424505"/>
                <a:ext cx="3064349" cy="4008990"/>
                <a:chOff x="2703444" y="1256030"/>
                <a:chExt cx="3535362" cy="4625202"/>
              </a:xfrm>
            </p:grpSpPr>
            <p:pic>
              <p:nvPicPr>
                <p:cNvPr id="9" name="图片 23556" descr="契诃夫像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968292" y="1469735"/>
                  <a:ext cx="3005667" cy="41977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" name="图片 9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530" t="5364" r="25476" b="4548"/>
                <a:stretch>
                  <a:fillRect/>
                </a:stretch>
              </p:blipFill>
              <p:spPr>
                <a:xfrm>
                  <a:off x="2703444" y="1256030"/>
                  <a:ext cx="3535362" cy="4625202"/>
                </a:xfrm>
                <a:prstGeom prst="rect">
                  <a:avLst/>
                </a:prstGeom>
              </p:spPr>
            </p:pic>
          </p:grpSp>
          <p:grpSp>
            <p:nvGrpSpPr>
              <p:cNvPr id="35" name="组合 34"/>
              <p:cNvGrpSpPr/>
              <p:nvPr/>
            </p:nvGrpSpPr>
            <p:grpSpPr>
              <a:xfrm>
                <a:off x="5331178" y="2065625"/>
                <a:ext cx="4210478" cy="2726751"/>
                <a:chOff x="5331178" y="2065625"/>
                <a:chExt cx="4210478" cy="2726751"/>
              </a:xfrm>
            </p:grpSpPr>
            <p:sp>
              <p:nvSpPr>
                <p:cNvPr id="2" name="文本框 1"/>
                <p:cNvSpPr txBox="1"/>
                <p:nvPr/>
              </p:nvSpPr>
              <p:spPr>
                <a:xfrm>
                  <a:off x="5331178" y="2636892"/>
                  <a:ext cx="4200541" cy="12899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 algn="just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altLang="zh-CN" b="1" dirty="0">
                      <a:solidFill>
                        <a:srgbClr val="6F4A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19</a:t>
                  </a:r>
                  <a:r>
                    <a:rPr lang="zh-CN" altLang="en-US" b="1" dirty="0">
                      <a:solidFill>
                        <a:srgbClr val="6F4A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世纪末俄国伟大的批判现实主义作家</a:t>
                  </a:r>
                  <a:r>
                    <a:rPr lang="zh-CN" altLang="en-US" dirty="0">
                      <a:solidFill>
                        <a:srgbClr val="6F4A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，</a:t>
                  </a:r>
                  <a:r>
                    <a:rPr lang="zh-CN" altLang="en-US" dirty="0">
                      <a:solidFill>
                        <a:srgbClr val="6F4A00"/>
                      </a:solidFill>
                      <a:latin typeface="微软雅黑 Light" panose="020B0502040204020203" pitchFamily="34" charset="-122"/>
                      <a:ea typeface="微软雅黑 Light" panose="020B0502040204020203" pitchFamily="34" charset="-122"/>
                    </a:rPr>
                    <a:t>情趣隽永、文笔犀利的幽默讽刺大师，短篇小说的巨匠，著名剧作家。</a:t>
                  </a:r>
                </a:p>
              </p:txBody>
            </p:sp>
            <p:sp>
              <p:nvSpPr>
                <p:cNvPr id="3" name="文本框 2"/>
                <p:cNvSpPr txBox="1"/>
                <p:nvPr/>
              </p:nvSpPr>
              <p:spPr>
                <a:xfrm>
                  <a:off x="5331178" y="3913289"/>
                  <a:ext cx="4200540" cy="8790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285750" indent="-285750" algn="just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  <a:defRPr>
                      <a:solidFill>
                        <a:srgbClr val="6F4A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r>
                    <a:rPr lang="zh-CN" altLang="en-US" dirty="0">
                      <a:latin typeface="微软雅黑 Light" panose="020B0502040204020203" pitchFamily="34" charset="-122"/>
                      <a:ea typeface="微软雅黑 Light" panose="020B0502040204020203" pitchFamily="34" charset="-122"/>
                    </a:rPr>
                    <a:t>与欧</a:t>
                  </a:r>
                  <a:r>
                    <a:rPr lang="en-US" altLang="zh-CN" dirty="0">
                      <a:latin typeface="微软雅黑 Light" panose="020B0502040204020203" pitchFamily="34" charset="-122"/>
                      <a:ea typeface="微软雅黑 Light" panose="020B0502040204020203" pitchFamily="34" charset="-122"/>
                    </a:rPr>
                    <a:t>·</a:t>
                  </a:r>
                  <a:r>
                    <a:rPr lang="zh-CN" altLang="en-US" dirty="0">
                      <a:latin typeface="微软雅黑 Light" panose="020B0502040204020203" pitchFamily="34" charset="-122"/>
                      <a:ea typeface="微软雅黑 Light" panose="020B0502040204020203" pitchFamily="34" charset="-122"/>
                    </a:rPr>
                    <a:t>亨利、莫泊桑并称为</a:t>
                  </a:r>
                  <a:r>
                    <a:rPr lang="zh-CN" altLang="en-US" b="1" dirty="0"/>
                    <a:t>三大短篇小说之王。</a:t>
                  </a:r>
                </a:p>
              </p:txBody>
            </p:sp>
            <p:grpSp>
              <p:nvGrpSpPr>
                <p:cNvPr id="32" name="组合 31"/>
                <p:cNvGrpSpPr/>
                <p:nvPr/>
              </p:nvGrpSpPr>
              <p:grpSpPr>
                <a:xfrm>
                  <a:off x="5331178" y="2065625"/>
                  <a:ext cx="4210478" cy="584775"/>
                  <a:chOff x="5019264" y="1448967"/>
                  <a:chExt cx="4210478" cy="584775"/>
                </a:xfrm>
              </p:grpSpPr>
              <p:grpSp>
                <p:nvGrpSpPr>
                  <p:cNvPr id="28" name="组合 27"/>
                  <p:cNvGrpSpPr/>
                  <p:nvPr/>
                </p:nvGrpSpPr>
                <p:grpSpPr>
                  <a:xfrm>
                    <a:off x="5128591" y="1953828"/>
                    <a:ext cx="4101151" cy="79914"/>
                    <a:chOff x="5128591" y="1875782"/>
                    <a:chExt cx="4101151" cy="79914"/>
                  </a:xfrm>
                </p:grpSpPr>
                <p:sp>
                  <p:nvSpPr>
                    <p:cNvPr id="24" name="矩形 23"/>
                    <p:cNvSpPr/>
                    <p:nvPr/>
                  </p:nvSpPr>
                  <p:spPr>
                    <a:xfrm>
                      <a:off x="5128591" y="1875782"/>
                      <a:ext cx="1123122" cy="79914"/>
                    </a:xfrm>
                    <a:prstGeom prst="rect">
                      <a:avLst/>
                    </a:prstGeom>
                    <a:solidFill>
                      <a:srgbClr val="6F4A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cxnSp>
                  <p:nvCxnSpPr>
                    <p:cNvPr id="26" name="直接连接符 25"/>
                    <p:cNvCxnSpPr/>
                    <p:nvPr/>
                  </p:nvCxnSpPr>
                  <p:spPr>
                    <a:xfrm>
                      <a:off x="6251713" y="1915739"/>
                      <a:ext cx="2978029" cy="0"/>
                    </a:xfrm>
                    <a:prstGeom prst="line">
                      <a:avLst/>
                    </a:prstGeom>
                    <a:ln>
                      <a:solidFill>
                        <a:srgbClr val="6F4A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1" name="文本框 30"/>
                  <p:cNvSpPr txBox="1"/>
                  <p:nvPr/>
                </p:nvSpPr>
                <p:spPr>
                  <a:xfrm>
                    <a:off x="5019264" y="1448967"/>
                    <a:ext cx="1431232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dist"/>
                    <a:r>
                      <a:rPr lang="zh-CN" altLang="en-US" sz="3200" b="1" dirty="0">
                        <a:solidFill>
                          <a:srgbClr val="6F4A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契诃夫</a:t>
                    </a:r>
                  </a:p>
                </p:txBody>
              </p:sp>
            </p:grpSp>
          </p:grpSp>
          <p:sp>
            <p:nvSpPr>
              <p:cNvPr id="33" name="矩形 32"/>
              <p:cNvSpPr/>
              <p:nvPr/>
            </p:nvSpPr>
            <p:spPr>
              <a:xfrm>
                <a:off x="4770783" y="1883465"/>
                <a:ext cx="5331268" cy="3091070"/>
              </a:xfrm>
              <a:custGeom>
                <a:avLst/>
                <a:gdLst>
                  <a:gd name="connsiteX0" fmla="*/ 0 w 5331268"/>
                  <a:gd name="connsiteY0" fmla="*/ 0 h 3091070"/>
                  <a:gd name="connsiteX1" fmla="*/ 5331268 w 5331268"/>
                  <a:gd name="connsiteY1" fmla="*/ 0 h 3091070"/>
                  <a:gd name="connsiteX2" fmla="*/ 5331268 w 5331268"/>
                  <a:gd name="connsiteY2" fmla="*/ 3091070 h 3091070"/>
                  <a:gd name="connsiteX3" fmla="*/ 0 w 5331268"/>
                  <a:gd name="connsiteY3" fmla="*/ 3091070 h 3091070"/>
                  <a:gd name="connsiteX4" fmla="*/ 0 w 5331268"/>
                  <a:gd name="connsiteY4" fmla="*/ 0 h 3091070"/>
                  <a:gd name="connsiteX0-1" fmla="*/ 0 w 5331268"/>
                  <a:gd name="connsiteY0-2" fmla="*/ 0 h 3091070"/>
                  <a:gd name="connsiteX1-3" fmla="*/ 5331268 w 5331268"/>
                  <a:gd name="connsiteY1-4" fmla="*/ 0 h 3091070"/>
                  <a:gd name="connsiteX2-5" fmla="*/ 5331268 w 5331268"/>
                  <a:gd name="connsiteY2-6" fmla="*/ 3091070 h 3091070"/>
                  <a:gd name="connsiteX3-7" fmla="*/ 0 w 5331268"/>
                  <a:gd name="connsiteY3-8" fmla="*/ 3091070 h 3091070"/>
                  <a:gd name="connsiteX4-9" fmla="*/ 91440 w 5331268"/>
                  <a:gd name="connsiteY4-10" fmla="*/ 91440 h 3091070"/>
                  <a:gd name="connsiteX0-11" fmla="*/ 0 w 5331268"/>
                  <a:gd name="connsiteY0-12" fmla="*/ 0 h 3091070"/>
                  <a:gd name="connsiteX1-13" fmla="*/ 5331268 w 5331268"/>
                  <a:gd name="connsiteY1-14" fmla="*/ 0 h 3091070"/>
                  <a:gd name="connsiteX2-15" fmla="*/ 5331268 w 5331268"/>
                  <a:gd name="connsiteY2-16" fmla="*/ 3091070 h 3091070"/>
                  <a:gd name="connsiteX3-17" fmla="*/ 0 w 5331268"/>
                  <a:gd name="connsiteY3-18" fmla="*/ 3091070 h 309107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331268" h="3091070">
                    <a:moveTo>
                      <a:pt x="0" y="0"/>
                    </a:moveTo>
                    <a:lnTo>
                      <a:pt x="5331268" y="0"/>
                    </a:lnTo>
                    <a:lnTo>
                      <a:pt x="5331268" y="3091070"/>
                    </a:lnTo>
                    <a:lnTo>
                      <a:pt x="0" y="3091070"/>
                    </a:lnTo>
                  </a:path>
                </a:pathLst>
              </a:custGeom>
              <a:noFill/>
              <a:ln w="28575">
                <a:solidFill>
                  <a:srgbClr val="6F4A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3804" y="4401005"/>
              <a:ext cx="923028" cy="573530"/>
            </a:xfrm>
            <a:prstGeom prst="rect">
              <a:avLst/>
            </a:prstGeom>
          </p:spPr>
        </p:pic>
      </p:grpSp>
      <p:grpSp>
        <p:nvGrpSpPr>
          <p:cNvPr id="63" name="组合 62"/>
          <p:cNvGrpSpPr/>
          <p:nvPr/>
        </p:nvGrpSpPr>
        <p:grpSpPr>
          <a:xfrm>
            <a:off x="3963890" y="495118"/>
            <a:ext cx="4264220" cy="658137"/>
            <a:chOff x="3796414" y="495118"/>
            <a:chExt cx="4264220" cy="658137"/>
          </a:xfrm>
        </p:grpSpPr>
        <p:sp>
          <p:nvSpPr>
            <p:cNvPr id="58" name="文本框 57"/>
            <p:cNvSpPr txBox="1"/>
            <p:nvPr/>
          </p:nvSpPr>
          <p:spPr>
            <a:xfrm>
              <a:off x="4735828" y="495118"/>
              <a:ext cx="23853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 b="1" dirty="0">
                  <a:solidFill>
                    <a:srgbClr val="6F4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作者简介</a:t>
              </a:r>
            </a:p>
          </p:txBody>
        </p:sp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6414" y="637202"/>
              <a:ext cx="4264220" cy="51605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19125" y="244475"/>
            <a:ext cx="11153140" cy="6123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    安东</a:t>
            </a:r>
            <a:r>
              <a:rPr lang="en-US" altLang="zh-CN" sz="2800" dirty="0">
                <a:solidFill>
                  <a:srgbClr val="333333"/>
                </a:solidFill>
                <a:latin typeface="Arial" panose="020B0604020202020204" pitchFamily="34" charset="0"/>
              </a:rPr>
              <a:t>·</a:t>
            </a:r>
            <a:r>
              <a:rPr lang="zh-CN" alt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巴甫洛维奇</a:t>
            </a:r>
            <a:r>
              <a:rPr lang="en-US" altLang="zh-CN" sz="2800" dirty="0">
                <a:solidFill>
                  <a:srgbClr val="333333"/>
                </a:solidFill>
                <a:latin typeface="Arial" panose="020B0604020202020204" pitchFamily="34" charset="0"/>
              </a:rPr>
              <a:t>·</a:t>
            </a:r>
            <a:r>
              <a:rPr lang="zh-CN" alt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契（</a:t>
            </a:r>
            <a:r>
              <a:rPr lang="en-US" altLang="zh-CN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qì</a:t>
            </a:r>
            <a:r>
              <a:rPr lang="zh-CN" alt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）诃（</a:t>
            </a:r>
            <a:r>
              <a:rPr lang="en-US" altLang="zh-CN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hē</a:t>
            </a:r>
            <a:r>
              <a:rPr lang="zh-CN" alt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）夫 （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1860.1.29</a:t>
            </a:r>
            <a:r>
              <a:rPr lang="zh-CN" alt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－</a:t>
            </a:r>
            <a:r>
              <a:rPr lang="en-US" altLang="zh-CN" sz="2800" dirty="0">
                <a:solidFill>
                  <a:srgbClr val="333333"/>
                </a:solidFill>
                <a:latin typeface="Arial" panose="020B0604020202020204" pitchFamily="34" charset="0"/>
              </a:rPr>
              <a:t>1904.7.15</a:t>
            </a:r>
            <a:r>
              <a:rPr lang="zh-CN" alt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），俄国作家、剧作家，世界</a:t>
            </a:r>
            <a:r>
              <a:rPr lang="zh-CN" altLang="en-US" sz="2800" u="sng" dirty="0">
                <a:solidFill>
                  <a:srgbClr val="FF0000"/>
                </a:solidFill>
                <a:latin typeface="Arial" panose="020B0604020202020204" pitchFamily="34" charset="0"/>
              </a:rPr>
              <a:t>短篇小说</a:t>
            </a:r>
            <a:r>
              <a:rPr lang="zh-CN" alt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三大巨匠之一，杰出的剧作家，是</a:t>
            </a:r>
            <a:r>
              <a:rPr lang="zh-CN" altLang="en-US" sz="2800" u="sng" dirty="0">
                <a:solidFill>
                  <a:srgbClr val="FF0000"/>
                </a:solidFill>
                <a:latin typeface="Arial" panose="020B0604020202020204" pitchFamily="34" charset="0"/>
              </a:rPr>
              <a:t>俄</a:t>
            </a:r>
            <a:r>
              <a:rPr lang="zh-CN" alt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国</a:t>
            </a:r>
            <a:r>
              <a:rPr lang="en-US" altLang="zh-CN" sz="2800" dirty="0">
                <a:solidFill>
                  <a:srgbClr val="333333"/>
                </a:solidFill>
                <a:latin typeface="Arial" panose="020B0604020202020204" pitchFamily="34" charset="0"/>
              </a:rPr>
              <a:t>19</a:t>
            </a:r>
            <a:r>
              <a:rPr lang="zh-CN" alt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世纪末期最后一位</a:t>
            </a:r>
            <a:r>
              <a:rPr lang="zh-CN" altLang="en-US" sz="2800" u="sng" dirty="0">
                <a:solidFill>
                  <a:srgbClr val="FF0000"/>
                </a:solidFill>
                <a:latin typeface="Arial" panose="020B0604020202020204" pitchFamily="34" charset="0"/>
              </a:rPr>
              <a:t>批判现实主义</a:t>
            </a:r>
            <a:r>
              <a:rPr lang="zh-CN" altLang="en-US" sz="2800" dirty="0">
                <a:latin typeface="Arial" panose="020B0604020202020204" pitchFamily="34" charset="0"/>
              </a:rPr>
              <a:t>艺术大师</a:t>
            </a:r>
            <a:r>
              <a:rPr lang="zh-CN" alt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，与</a:t>
            </a:r>
            <a:r>
              <a:rPr lang="zh-CN" altLang="en-US" sz="2800" u="sng" dirty="0">
                <a:solidFill>
                  <a:srgbClr val="FF0000"/>
                </a:solidFill>
                <a:latin typeface="Arial" panose="020B0604020202020204" pitchFamily="34" charset="0"/>
              </a:rPr>
              <a:t>法</a:t>
            </a:r>
            <a:r>
              <a:rPr lang="zh-CN" alt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国作家</a:t>
            </a:r>
            <a:r>
              <a:rPr lang="zh-CN" altLang="en-US" sz="2800" u="sng" dirty="0">
                <a:solidFill>
                  <a:srgbClr val="FF0000"/>
                </a:solidFill>
                <a:latin typeface="Arial" panose="020B0604020202020204" pitchFamily="34" charset="0"/>
              </a:rPr>
              <a:t>莫泊桑</a:t>
            </a:r>
            <a:r>
              <a:rPr lang="zh-CN" alt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和</a:t>
            </a:r>
            <a:r>
              <a:rPr lang="zh-CN" altLang="en-US" sz="2800" u="sng" dirty="0">
                <a:solidFill>
                  <a:srgbClr val="FF0000"/>
                </a:solidFill>
                <a:latin typeface="Arial" panose="020B0604020202020204" pitchFamily="34" charset="0"/>
              </a:rPr>
              <a:t>美</a:t>
            </a:r>
            <a:r>
              <a:rPr lang="zh-CN" alt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国作家</a:t>
            </a:r>
            <a:r>
              <a:rPr lang="zh-CN" altLang="en-US" sz="2800" u="sng" dirty="0">
                <a:solidFill>
                  <a:srgbClr val="FF0000"/>
                </a:solidFill>
                <a:latin typeface="Arial" panose="020B0604020202020204" pitchFamily="34" charset="0"/>
              </a:rPr>
              <a:t>欧</a:t>
            </a:r>
            <a:r>
              <a:rPr lang="en-US" altLang="zh-CN" sz="2800" u="sng" dirty="0">
                <a:solidFill>
                  <a:srgbClr val="FF0000"/>
                </a:solidFill>
                <a:latin typeface="Arial" panose="020B0604020202020204" pitchFamily="34" charset="0"/>
              </a:rPr>
              <a:t>·</a:t>
            </a:r>
            <a:r>
              <a:rPr lang="zh-CN" altLang="en-US" sz="2800" u="sng" dirty="0">
                <a:solidFill>
                  <a:srgbClr val="FF0000"/>
                </a:solidFill>
                <a:latin typeface="Arial" panose="020B0604020202020204" pitchFamily="34" charset="0"/>
              </a:rPr>
              <a:t>亨利</a:t>
            </a:r>
            <a:r>
              <a:rPr lang="zh-CN" alt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并称为“</a:t>
            </a:r>
            <a:r>
              <a:rPr lang="zh-CN" altLang="en-US" sz="2800" u="sng" dirty="0">
                <a:solidFill>
                  <a:srgbClr val="FF0000"/>
                </a:solidFill>
                <a:latin typeface="Arial" panose="020B0604020202020204" pitchFamily="34" charset="0"/>
              </a:rPr>
              <a:t>世界三大短篇小说家</a:t>
            </a:r>
            <a:r>
              <a:rPr lang="zh-CN" alt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”。</a:t>
            </a:r>
            <a:endParaRPr lang="en-US" altLang="zh-CN" sz="28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zh-CN" altLang="en-US" sz="2800" dirty="0"/>
              <a:t>       契诃夫</a:t>
            </a:r>
            <a:r>
              <a:rPr lang="zh-CN" alt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一生创作了七八百篇短篇小说，他</a:t>
            </a:r>
            <a:r>
              <a:rPr lang="zh-CN" altLang="en-US" sz="2800" dirty="0"/>
              <a:t>的小说紧凑精炼，言简意赅，给读者以独立思考的余地。其剧作对</a:t>
            </a:r>
            <a:r>
              <a:rPr lang="en-US" altLang="zh-CN" sz="2800" dirty="0"/>
              <a:t>19</a:t>
            </a:r>
            <a:r>
              <a:rPr lang="zh-CN" altLang="en-US" sz="2800" dirty="0"/>
              <a:t>世纪戏剧产生了很大的影响。他坚持</a:t>
            </a:r>
            <a:r>
              <a:rPr lang="zh-CN" altLang="en-US" sz="2800" u="sng" dirty="0">
                <a:solidFill>
                  <a:srgbClr val="FF0000"/>
                </a:solidFill>
              </a:rPr>
              <a:t>现实主义</a:t>
            </a:r>
            <a:r>
              <a:rPr lang="zh-CN" altLang="en-US" sz="2800" dirty="0"/>
              <a:t>传统，注重描写俄国人民的日常生活，塑造具有典型性格的</a:t>
            </a:r>
            <a:r>
              <a:rPr lang="zh-CN" altLang="en-US" sz="2800" u="sng" dirty="0">
                <a:solidFill>
                  <a:srgbClr val="FF0000"/>
                </a:solidFill>
              </a:rPr>
              <a:t>小人物</a:t>
            </a:r>
            <a:r>
              <a:rPr lang="zh-CN" altLang="en-US" sz="2800" dirty="0"/>
              <a:t>，借此真实反映出当时俄国社会的状况。他的作品的两大特征是对</a:t>
            </a:r>
            <a:r>
              <a:rPr lang="zh-CN" altLang="en-US" sz="2800" u="sng" dirty="0">
                <a:solidFill>
                  <a:srgbClr val="FF0000"/>
                </a:solidFill>
              </a:rPr>
              <a:t>丑恶现象</a:t>
            </a:r>
            <a:r>
              <a:rPr lang="zh-CN" altLang="en-US" sz="2800" dirty="0"/>
              <a:t>的嘲笑与对</a:t>
            </a:r>
            <a:r>
              <a:rPr lang="zh-CN" altLang="en-US" sz="2800" u="sng" dirty="0">
                <a:solidFill>
                  <a:srgbClr val="FF0000"/>
                </a:solidFill>
              </a:rPr>
              <a:t>贫苦人民</a:t>
            </a:r>
            <a:r>
              <a:rPr lang="zh-CN" altLang="en-US" sz="2800" dirty="0"/>
              <a:t>的深切的同情，并且其作品无情地揭露了</a:t>
            </a:r>
            <a:r>
              <a:rPr lang="zh-CN" altLang="en-US" sz="2800" dirty="0">
                <a:solidFill>
                  <a:srgbClr val="FF0000"/>
                </a:solidFill>
              </a:rPr>
              <a:t>沙皇</a:t>
            </a:r>
            <a:r>
              <a:rPr lang="zh-CN" altLang="en-US" sz="2800" dirty="0"/>
              <a:t>统治下的不合理的社会制度和社会的丑恶现象。契诃夫被认为是</a:t>
            </a:r>
            <a:r>
              <a:rPr lang="en-US" altLang="zh-CN" sz="2800" dirty="0"/>
              <a:t>19</a:t>
            </a:r>
            <a:r>
              <a:rPr lang="zh-CN" altLang="en-US" sz="2800" dirty="0"/>
              <a:t>世纪末俄国</a:t>
            </a:r>
            <a:r>
              <a:rPr lang="zh-CN" altLang="en-US" sz="2800" dirty="0">
                <a:solidFill>
                  <a:schemeClr val="tx1"/>
                </a:solidFill>
              </a:rPr>
              <a:t>现实主义</a:t>
            </a:r>
            <a:r>
              <a:rPr lang="zh-CN" altLang="en-US" sz="2800" dirty="0"/>
              <a:t>文学的杰出代表。</a:t>
            </a:r>
            <a:endParaRPr lang="en-US" altLang="zh-CN" sz="2800" dirty="0"/>
          </a:p>
          <a:p>
            <a:r>
              <a:rPr lang="en-US" altLang="zh-CN" sz="2800" dirty="0"/>
              <a:t>        </a:t>
            </a:r>
            <a:r>
              <a:rPr lang="zh-CN" altLang="en-US" sz="2800" dirty="0"/>
              <a:t>代表作短篇小说</a:t>
            </a:r>
            <a:r>
              <a:rPr lang="en-US" altLang="zh-CN" sz="2800" dirty="0">
                <a:solidFill>
                  <a:srgbClr val="FF0000"/>
                </a:solidFill>
              </a:rPr>
              <a:t>《</a:t>
            </a:r>
            <a:r>
              <a:rPr lang="zh-CN" altLang="en-US" sz="2800" u="sng" dirty="0">
                <a:solidFill>
                  <a:srgbClr val="FF0000"/>
                </a:solidFill>
              </a:rPr>
              <a:t>变色龙</a:t>
            </a:r>
            <a:r>
              <a:rPr lang="en-US" altLang="zh-CN" sz="2800" dirty="0">
                <a:solidFill>
                  <a:srgbClr val="FF0000"/>
                </a:solidFill>
              </a:rPr>
              <a:t>》《</a:t>
            </a:r>
            <a:r>
              <a:rPr lang="zh-CN" altLang="en-US" sz="2800" u="sng" dirty="0">
                <a:solidFill>
                  <a:srgbClr val="FF0000"/>
                </a:solidFill>
              </a:rPr>
              <a:t>小公务员之死</a:t>
            </a:r>
            <a:r>
              <a:rPr lang="en-US" altLang="zh-CN" sz="2800" dirty="0">
                <a:solidFill>
                  <a:srgbClr val="FF0000"/>
                </a:solidFill>
              </a:rPr>
              <a:t>》《</a:t>
            </a:r>
            <a:r>
              <a:rPr lang="zh-CN" altLang="en-US" sz="2800" u="sng" dirty="0">
                <a:solidFill>
                  <a:srgbClr val="FF0000"/>
                </a:solidFill>
              </a:rPr>
              <a:t>装在套子里的人</a:t>
            </a:r>
            <a:r>
              <a:rPr lang="en-US" altLang="zh-CN" sz="2800" dirty="0">
                <a:solidFill>
                  <a:srgbClr val="FF0000"/>
                </a:solidFill>
              </a:rPr>
              <a:t>》</a:t>
            </a:r>
            <a:r>
              <a:rPr lang="zh-CN" altLang="en-US" sz="2800" dirty="0"/>
              <a:t>；中篇小说</a:t>
            </a:r>
            <a:r>
              <a:rPr lang="en-US" altLang="zh-CN" sz="2800" dirty="0">
                <a:solidFill>
                  <a:srgbClr val="FF0000"/>
                </a:solidFill>
              </a:rPr>
              <a:t>《</a:t>
            </a:r>
            <a:r>
              <a:rPr lang="zh-CN" altLang="en-US" sz="2800" u="sng" dirty="0">
                <a:solidFill>
                  <a:srgbClr val="FF0000"/>
                </a:solidFill>
              </a:rPr>
              <a:t>第六病室</a:t>
            </a:r>
            <a:r>
              <a:rPr lang="en-US" altLang="zh-CN" sz="2800" dirty="0">
                <a:solidFill>
                  <a:srgbClr val="FF0000"/>
                </a:solidFill>
              </a:rPr>
              <a:t>》</a:t>
            </a:r>
            <a:r>
              <a:rPr lang="zh-CN" altLang="en-US" sz="2800" dirty="0"/>
              <a:t>，戏剧</a:t>
            </a:r>
            <a:r>
              <a:rPr lang="en-US" altLang="zh-CN" sz="2800" dirty="0">
                <a:solidFill>
                  <a:srgbClr val="FF0000"/>
                </a:solidFill>
              </a:rPr>
              <a:t>《</a:t>
            </a:r>
            <a:r>
              <a:rPr lang="zh-CN" altLang="en-US" sz="2800" u="sng" dirty="0">
                <a:solidFill>
                  <a:srgbClr val="FF0000"/>
                </a:solidFill>
              </a:rPr>
              <a:t>海鸥</a:t>
            </a:r>
            <a:r>
              <a:rPr lang="en-US" altLang="zh-CN" sz="2800" dirty="0">
                <a:solidFill>
                  <a:srgbClr val="FF0000"/>
                </a:solidFill>
              </a:rPr>
              <a:t>》《</a:t>
            </a:r>
            <a:r>
              <a:rPr lang="zh-CN" altLang="en-US" sz="2800" u="sng" dirty="0">
                <a:solidFill>
                  <a:srgbClr val="FF0000"/>
                </a:solidFill>
              </a:rPr>
              <a:t>万尼亚舅舅</a:t>
            </a:r>
            <a:r>
              <a:rPr lang="en-US" altLang="zh-CN" sz="2800" dirty="0">
                <a:solidFill>
                  <a:srgbClr val="FF0000"/>
                </a:solidFill>
              </a:rPr>
              <a:t>》《</a:t>
            </a:r>
            <a:r>
              <a:rPr lang="zh-CN" altLang="en-US" sz="2800" u="sng" dirty="0">
                <a:solidFill>
                  <a:srgbClr val="FF0000"/>
                </a:solidFill>
              </a:rPr>
              <a:t>樱桃园</a:t>
            </a:r>
            <a:r>
              <a:rPr lang="en-US" altLang="zh-CN" sz="2800" dirty="0">
                <a:solidFill>
                  <a:srgbClr val="FF0000"/>
                </a:solidFill>
              </a:rPr>
              <a:t>》《</a:t>
            </a:r>
            <a:r>
              <a:rPr lang="zh-CN" altLang="en-US" sz="2800" u="sng" dirty="0">
                <a:solidFill>
                  <a:srgbClr val="FF0000"/>
                </a:solidFill>
              </a:rPr>
              <a:t>三姊妹</a:t>
            </a:r>
            <a:r>
              <a:rPr lang="en-US" altLang="zh-CN" sz="2800" dirty="0">
                <a:solidFill>
                  <a:srgbClr val="FF0000"/>
                </a:solidFill>
              </a:rPr>
              <a:t>》</a:t>
            </a:r>
            <a:r>
              <a:rPr lang="zh-CN" altLang="en-US" sz="2800" dirty="0"/>
              <a:t>。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任务二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63890" y="495118"/>
            <a:ext cx="4264220" cy="658137"/>
            <a:chOff x="3963890" y="495118"/>
            <a:chExt cx="4264220" cy="65813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890" y="637202"/>
              <a:ext cx="4264220" cy="516053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4903304" y="495118"/>
              <a:ext cx="2385392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 b="1" dirty="0">
                  <a:solidFill>
                    <a:srgbClr val="6F4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删减（</a:t>
              </a:r>
              <a:r>
                <a:rPr lang="en-US" altLang="zh-CN" sz="2000" b="1" dirty="0">
                  <a:solidFill>
                    <a:srgbClr val="6F4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zh-CN" altLang="en-US" sz="2000" b="1" dirty="0">
                  <a:solidFill>
                    <a:srgbClr val="6F4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61" b="67681"/>
          <a:stretch>
            <a:fillRect/>
          </a:stretch>
        </p:blipFill>
        <p:spPr>
          <a:xfrm>
            <a:off x="4825454" y="5963527"/>
            <a:ext cx="2541092" cy="69344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4955" y="1153160"/>
            <a:ext cx="11640820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         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①</a:t>
            </a:r>
            <a:r>
              <a:rPr lang="zh-CN" altLang="en-US"/>
              <a:t>在米罗诺西茨村边，在村长普罗科菲的堆房里，误了归时的猎人们正安顿下来过夜。他们只有二人：兽医伊凡伊凡内奇和中学教员布尔金。伊凡伊凡内奇有个相当古怪的复姓：奇木沙－喜马拉雅斯基，这个姓跟他很不相称，所以省城里的人通常只叫他的名字和父称。他住在城郊的养马场，现在出来打猎是想呼吸点新鲜空气。中学教员布尔金每年夏天都在П姓伯爵家里做客，所以在这一带早已不算外人了。</a:t>
            </a:r>
          </a:p>
          <a:p>
            <a:r>
              <a:rPr lang="zh-CN" altLang="en-US"/>
              <a:t>暂时没有睡觉。伊凡伊凡内奇，一个又高又瘦的老头，留着长长的胡子，坐在门外月光下吸着烟斗，布尔金躺在里面的干草上，在黑暗中看不见他。他们天南海北地闲聊着。顺便提起村长的老婆玛芙拉，说这女人身体结实，人也不蠢，就是一辈子没有走出自己的村子，从来没有见过城市，没有见过铁路，最近十年间更是成天守着炉灶，只有到夜里才出来走动走动。</a:t>
            </a:r>
          </a:p>
          <a:p>
            <a:r>
              <a:rPr lang="zh-CN" altLang="en-US"/>
              <a:t>        “这有什么奇怪的！”布尔金说，“有些人生性孤僻，他们像寄居蟹或蜗牛那样，总想缩进自己的壳里，这种人世上还不少哩。也许这是一种返祖现象，即返回太古时代，那时候人的祖先还不成其为群居的动物，而是独自居住在自己的洞穴里；也许这仅仅是人的性格的一种变异──谁知道呢。我不是搞自然科学的，这类问题不关我的事。我只是想说，像玛芙拉这类人，并不是罕见的现象。哦，不必去远处找......</a:t>
            </a:r>
          </a:p>
          <a:p>
            <a:r>
              <a:rPr lang="zh-CN" altLang="en-US"/>
              <a:t>         他有一个古怪的习惯──到同事家串门。他到一个教员家里，坐下后一言不发，像是在监视什么。就这样不声不响坐上个把钟头就走了。他把这叫做‘和同事保持良好关系’。显然，他上同事家闷坐并不轻松，可他照样挨家挨户串门，只因为他认为这是尽到同事应尽的义务。</a:t>
            </a:r>
          </a:p>
          <a:p>
            <a:r>
              <a:rPr lang="zh-CN" altLang="en-US"/>
              <a:t>         伊凡伊凡内奇想说点什么，嗽了嗽喉咙，但他先抽起烟斗来，看了看月亮，然后才一字一顿地说：“是的，我们都是有头脑的正派人，我们读屠格涅夫和谢德林的作品，以及巴克莱3等人的著作，可是我们又常常屈服于某种压力，一再忍让……问题就在这儿。”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442075" y="5963285"/>
            <a:ext cx="5067300" cy="645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>
                <a:latin typeface="十全十美体" panose="02010600010101010101" charset="-122"/>
                <a:ea typeface="十全十美体" panose="02010600010101010101" charset="-122"/>
              </a:rPr>
              <a:t>小说为什么以伊凡伊凡内奇和布尔金的闲聊开始？</a:t>
            </a:r>
          </a:p>
          <a:p>
            <a:r>
              <a:rPr lang="zh-CN" altLang="en-US">
                <a:latin typeface="十全十美体" panose="02010600010101010101" charset="-122"/>
                <a:ea typeface="十全十美体" panose="02010600010101010101" charset="-122"/>
              </a:rPr>
              <a:t>为什么要提起村长的老婆玛芙拉？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63890" y="495118"/>
            <a:ext cx="4264220" cy="658137"/>
            <a:chOff x="3963890" y="495118"/>
            <a:chExt cx="4264220" cy="65813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890" y="637202"/>
              <a:ext cx="4264220" cy="516053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4903304" y="495118"/>
              <a:ext cx="2385392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 b="1" dirty="0">
                  <a:solidFill>
                    <a:srgbClr val="6F4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删减（</a:t>
              </a:r>
              <a:r>
                <a:rPr lang="en-US" altLang="zh-CN" sz="2000" b="1" dirty="0">
                  <a:solidFill>
                    <a:srgbClr val="6F4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zh-CN" altLang="en-US" sz="2000" b="1" dirty="0">
                  <a:solidFill>
                    <a:srgbClr val="6F4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61" b="67681"/>
          <a:stretch>
            <a:fillRect/>
          </a:stretch>
        </p:blipFill>
        <p:spPr>
          <a:xfrm>
            <a:off x="4825454" y="5963527"/>
            <a:ext cx="2541092" cy="69344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41375" y="1625600"/>
            <a:ext cx="1050988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/>
              <a:t>         </a:t>
            </a:r>
            <a:r>
              <a:rPr lang="zh-CN" altLang="en-US" sz="3200"/>
              <a:t>②他有一个古怪的习惯──到同事家串门。他到一个教员家里，坐下后一言不发，像是在监视什么。就这样不声不响坐上个把钟头就走了。他把这叫做‘和同事保持良好关系’。显然，他上同事家闷坐并不轻松，可他照样挨家挨户串门，只因为他认为这是尽到同事应尽的义务。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63890" y="495118"/>
            <a:ext cx="4264220" cy="658137"/>
            <a:chOff x="3963890" y="495118"/>
            <a:chExt cx="4264220" cy="65813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890" y="637202"/>
              <a:ext cx="4264220" cy="516053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4903304" y="495118"/>
              <a:ext cx="2385392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 b="1" dirty="0">
                  <a:solidFill>
                    <a:srgbClr val="6F4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删减（</a:t>
              </a:r>
              <a:r>
                <a:rPr lang="en-US" altLang="zh-CN" sz="2000" b="1" dirty="0">
                  <a:solidFill>
                    <a:srgbClr val="6F4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r>
                <a:rPr lang="zh-CN" altLang="en-US" sz="2000" b="1" dirty="0">
                  <a:solidFill>
                    <a:srgbClr val="6F4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61" b="67681"/>
          <a:stretch>
            <a:fillRect/>
          </a:stretch>
        </p:blipFill>
        <p:spPr>
          <a:xfrm>
            <a:off x="4825454" y="5963527"/>
            <a:ext cx="2541092" cy="69344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4955" y="1153160"/>
            <a:ext cx="11640820" cy="4892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         </a:t>
            </a:r>
            <a:r>
              <a:rPr lang="zh-CN" altLang="en-US" sz="2400"/>
              <a:t>③伊凡伊凡内奇想说点什么，嗽了嗽喉咙，但他先抽起烟斗来，看了看月亮，然后才一字一顿地说：“是的，我们都是有头脑的正派人，我们读屠格涅夫和谢德林的作品，以及巴克莱3等人的著作，可是我们又常常屈服于某种压力，一再忍让……问题就在这儿。”</a:t>
            </a:r>
          </a:p>
          <a:p>
            <a:r>
              <a:rPr lang="zh-CN" altLang="en-US" sz="2400"/>
              <a:t>“别里科夫跟我住在同一幢房里，”布尔金接着说，“同一层楼，门对门，我们经常见面，所以了解他的家庭生活。在家里也是那一套：睡衣，睡帽，护窗板，门闩，无数清规戒律，还有那句口头掸：‘哎呀，千万不要惹出什么事端！’斋期吃素不利健康，可是又不能吃荤，因为怕人说别里科夫不守斋戒。于是他就吃牛油煎鲈鱼──这当然不是素食，可也不是斋期禁止的食品。他不用女仆，害怕别人背后说他的坏话。他雇了个厨子阿法纳西，老头子六十岁上下，成天醉醺醺的，还有点痴呆。他当过勤务兵，好歹能弄几个菜。这个阿法纳西经常站在房门口，交叉抱着胳膊，老是叹一口长气，嘟哝那么一句话：</a:t>
            </a:r>
          </a:p>
          <a:p>
            <a:r>
              <a:rPr lang="zh-CN" altLang="en-US" sz="2400"/>
              <a:t>“‘如今他们这种人多得很呢！’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64525" y="307793"/>
            <a:ext cx="4264220" cy="658137"/>
            <a:chOff x="3963890" y="495118"/>
            <a:chExt cx="4264220" cy="65813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890" y="637202"/>
              <a:ext cx="4264220" cy="516053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4903304" y="495118"/>
              <a:ext cx="2385392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 b="1" dirty="0">
                  <a:solidFill>
                    <a:srgbClr val="6F4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删减（</a:t>
              </a:r>
              <a:r>
                <a:rPr lang="en-US" altLang="zh-CN" sz="2000" b="1" dirty="0">
                  <a:solidFill>
                    <a:srgbClr val="6F4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r>
                <a:rPr lang="zh-CN" altLang="en-US" sz="2000" b="1" dirty="0">
                  <a:solidFill>
                    <a:srgbClr val="6F4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61" b="67681"/>
          <a:stretch>
            <a:fillRect/>
          </a:stretch>
        </p:blipFill>
        <p:spPr>
          <a:xfrm>
            <a:off x="4825454" y="5963527"/>
            <a:ext cx="2541092" cy="69344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33705" y="769620"/>
            <a:ext cx="11327130" cy="5815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/>
              <a:t>         </a:t>
            </a:r>
            <a:r>
              <a:rPr lang="zh-CN" altLang="en-US" sz="1200" b="1"/>
              <a:t>④伊凡伊凡内奇很快回头瞧瞧堆房，说：“您开玩笑！”</a:t>
            </a:r>
          </a:p>
          <a:p>
            <a:r>
              <a:rPr lang="zh-CN" altLang="en-US" sz="1200" b="1"/>
              <a:t>“没错，他差一点结婚了，尽管这是多么令人奇怪。我们学校新调来了一位史地课教员，叫米哈伊尔萨维奇柯瓦连科，乌克兰人。他不是一个人来的，还带着姐姐华连卡。他年轻，高个子，肤色黝黑，一双大手，看模样就知道他说话声音低沉，果真没错，他的声音像从木桶里发出来的：卜，卜，卜……他姐姐年纪已经不轻，三十岁上下，个子高挑，身材匀称，黑黑的眉毛，红红的脸蛋──一句话，不是姑娘，而是果冻，她那样活跃，吵吵嚷嚷，不停地哼着乌克兰的抒情歌曲，高声大笑，动不动就发出一连串响亮的笑声：哈，哈，哈！我们初次正经结识科瓦连科姐弟，我记得是在校长的命名日宴会上。在一群神态严肃、闷闷不乐、把参加校长命名日宴会也当作例行公事的教员中间，我们忽地看到，一位新的阿佛洛狄忒从大海的泡沫中诞生了：她双手叉腰走来走去，又笑又唱，翩翩起舞……她动情地唱起一首《风飘飘》，随后又唱一支抒情歌曲，接着再唱一曲，我们大家都让她迷住了──所有的人，甚至包括别里科夫。他在她身旁坐下，甜蜜地微笑着，说：</a:t>
            </a:r>
          </a:p>
          <a:p>
            <a:r>
              <a:rPr lang="zh-CN" altLang="en-US" sz="1200" b="1"/>
              <a:t>“‘乌克兰语柔和，动听，使人联想到古希腊语。’</a:t>
            </a:r>
          </a:p>
          <a:p>
            <a:r>
              <a:rPr lang="zh-CN" altLang="en-US" sz="1200" b="1"/>
              <a:t>“这番奉承使她感到得意，于是她用令人信服的语气动情地告诉他，说他们在加佳奇县有一处田庄，现在妈妈还住在那里。那里有那么好的梨，那么好的甜瓜，那么好的‘卡巴克’！乌克兰人把南瓜叫‘卡巴克’，把酒馆叫‘申克’。他们做的西红柿加紫甜菜浓汤‘可美味啦，可美味啦，简直好吃得──要命！’</a:t>
            </a:r>
          </a:p>
          <a:p>
            <a:r>
              <a:rPr lang="zh-CN" altLang="en-US" sz="1200" b="1"/>
              <a:t>“我们听着，听着，忽然大家不约而同冒出一个念头：</a:t>
            </a:r>
          </a:p>
          <a:p>
            <a:r>
              <a:rPr lang="zh-CN" altLang="en-US" sz="1200" b="1"/>
              <a:t>“‘把他们撮合成一对，那才好哩’，校长太太悄悄对我说。</a:t>
            </a:r>
          </a:p>
          <a:p>
            <a:r>
              <a:rPr lang="zh-CN" altLang="en-US" sz="1200" b="1"/>
              <a:t>“我们大家不知怎么都记起来，我们的别里科夫还没有结婚。我们这时都感到奇怪，对他的终身大事我们竟一直没有注意，完全给忽略了。他对女人一般持什么态度？他准备怎么解决这个重大问题？以前我们对此完全不感兴趣，也许我们甚至不能设想，这个任何时候都穿着套鞋、挂着帐子的人还能爱上什么人。</a:t>
            </a:r>
          </a:p>
          <a:p>
            <a:r>
              <a:rPr lang="zh-CN" altLang="en-US" sz="1200" b="1"/>
              <a:t>“‘他早过了四十，她也三十多了……’校长太太说出自己的想法，‘我觉得她是愿意嫁给他的。’</a:t>
            </a:r>
          </a:p>
          <a:p>
            <a:r>
              <a:rPr lang="zh-CN" altLang="en-US" sz="1200" b="1"/>
              <a:t>“在我们省，人们出于无聊，什么事干不出来呢？干了无数不必要的蠢事！这是因为，必要的事却没人去做。哦，就拿这件事来说吧，既然我们很难设想别里科夫会结婚，我们又为什么突然之间头脑发热要给他做媒呢？校长太太，督学太太，以及全体教员太太全都兴致勃勃，甚至连模样都变好看了，仿佛一下子找到了生活的目标。校长太太订了一个剧院包厢，我们一看──她的包厢里坐着华连卡，拿着这么小的一把扇子，眉开眼笑，喜气洋洋。身旁坐着别里科夫，瘦小，佝偻，倒像是让人用钳子夹到这里来的。我有时在家里请朋友聚会，太太们便要我一定邀上别里科夫和华连卡。总而言之，机器开动起来了。原来华连卡本人也不反对出嫁。她跟弟弟生活在一起不大愉快，大家只知道，他们成天争吵不休，还互相对骂。我来跟您说一段插曲：柯瓦连科在街上走着，一个壮实的大高个子，穿着绣花衬衫，一给头发从制帽里耷拉到额头上。他一手抱着一包书，一手拿一根多疖的粗手杖。她姐姐跟在后面，也拿着书。</a:t>
            </a:r>
          </a:p>
          <a:p>
            <a:r>
              <a:rPr lang="zh-CN" altLang="en-US" sz="1200" b="1"/>
              <a:t>“‘你啊，米哈伊里克，这本书就没有读过！’她大声嚷道，‘我对你说，我可以起誓，你根本没有读过这本书！’</a:t>
            </a:r>
          </a:p>
          <a:p>
            <a:r>
              <a:rPr lang="zh-CN" altLang="en-US" sz="1200" b="1"/>
              <a:t>“‘可我要告诉你，我读过！’柯瓦连科也大声嚷道，还用手杖敲得人行道咚咚响。</a:t>
            </a:r>
          </a:p>
          <a:p>
            <a:r>
              <a:rPr lang="zh-CN" altLang="en-US" sz="1200" b="1"/>
              <a:t>“‘哎呀，我的天哪，明契克！你干吗发脾气，要知道我们的谈话带原则性。”</a:t>
            </a:r>
          </a:p>
          <a:p>
            <a:r>
              <a:rPr lang="zh-CN" altLang="en-US" sz="1200" b="1"/>
              <a:t>“‘可我要告诉你：我读过这本书！’他嚷得更响了。</a:t>
            </a:r>
          </a:p>
          <a:p>
            <a:r>
              <a:rPr lang="zh-CN" altLang="en-US" sz="1200" b="1"/>
              <a:t>“在家里，即使有外人在场，他们也照样争吵不休。这种生活多半让她厌倦了，她一心想有个自己的窝，再说也该考虑到年龄了。现在已经不是挑挑拣拣的时候，嫁谁都可以，哪怕希腊语教员也凑合。可也是，我们这儿的大多数小姐只要能嫁出去就行，嫁给谁是无所谓的。不管怎么说，华连卡开始对我们的别里科夫表露出明显的好感。</a:t>
            </a:r>
          </a:p>
          <a:p>
            <a:r>
              <a:rPr lang="zh-CN" altLang="en-US" sz="1200" b="1"/>
              <a:t>“那么，别里科夫呢，他也去柯瓦连科家，就像上我们家一样。他到他家，坐下来就一言不发。他默默坐着，华连卡就为他唱《风飘飘》，或者用那双乌黑的眼睛若有所思地望着他，或者突然发出一串朗朗大笑：</a:t>
            </a:r>
          </a:p>
          <a:p>
            <a:r>
              <a:rPr lang="zh-CN" altLang="en-US" sz="1200" b="1"/>
              <a:t>“‘哈哈哈！’”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744460" y="184785"/>
            <a:ext cx="3385820" cy="645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>
                <a:latin typeface="十全十美体" panose="02010600010101010101" charset="-122"/>
                <a:ea typeface="十全十美体" panose="02010600010101010101" charset="-122"/>
              </a:rPr>
              <a:t>删减的部分对小说的情节发展和人物塑造有什么作用？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3387</Words>
  <Application>Microsoft Office PowerPoint</Application>
  <PresentationFormat>自定义</PresentationFormat>
  <Paragraphs>92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9" baseType="lpstr">
      <vt:lpstr>Arial</vt:lpstr>
      <vt:lpstr>宋体</vt:lpstr>
      <vt:lpstr>微软雅黑</vt:lpstr>
      <vt:lpstr>十全十美体</vt:lpstr>
      <vt:lpstr>Calibri</vt:lpstr>
      <vt:lpstr>方正尚酷简体</vt:lpstr>
      <vt:lpstr>Calibri Light</vt:lpstr>
      <vt:lpstr>微软雅黑 Light</vt:lpstr>
      <vt:lpstr>汉仪太极体简</vt:lpstr>
      <vt:lpstr>楷体</vt:lpstr>
      <vt:lpstr>Office 主题</vt:lpstr>
      <vt:lpstr>PowerPoint 演示文稿</vt:lpstr>
      <vt:lpstr>任务一</vt:lpstr>
      <vt:lpstr>PowerPoint 演示文稿</vt:lpstr>
      <vt:lpstr>PowerPoint 演示文稿</vt:lpstr>
      <vt:lpstr>任务二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思考题：</vt:lpstr>
      <vt:lpstr>PowerPoint 演示文稿</vt:lpstr>
      <vt:lpstr>任务三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mapengbo</dc:creator>
  <cp:lastModifiedBy>WIN</cp:lastModifiedBy>
  <cp:revision>56</cp:revision>
  <dcterms:created xsi:type="dcterms:W3CDTF">2018-11-13T15:09:00Z</dcterms:created>
  <dcterms:modified xsi:type="dcterms:W3CDTF">2020-02-05T13:42:29Z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