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4" r:id="rId2"/>
    <p:sldId id="259" r:id="rId3"/>
    <p:sldId id="265" r:id="rId4"/>
    <p:sldId id="266" r:id="rId5"/>
    <p:sldId id="267" r:id="rId6"/>
    <p:sldId id="260" r:id="rId7"/>
    <p:sldId id="271" r:id="rId8"/>
    <p:sldId id="261" r:id="rId9"/>
    <p:sldId id="272" r:id="rId10"/>
    <p:sldId id="273" r:id="rId11"/>
    <p:sldId id="262" r:id="rId12"/>
    <p:sldId id="276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4AB33-8482-44D4-A25D-18D92C478B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0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857250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4057650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DOCUME~1/ADMINI~1/LOCALS~1/Temp/Rar$DI00.690/&#31532;&#19968;&#35838;&#26102;.pp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3" y="1918981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</a:rPr>
              <a:t>逍遥游</a:t>
            </a:r>
            <a:r>
              <a:rPr lang="en-US" altLang="zh-CN" b="1" dirty="0" smtClean="0">
                <a:solidFill>
                  <a:srgbClr val="FF0000"/>
                </a:solidFill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</a:rPr>
              <a:t>中的“笑”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高二语文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6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北京市第八十中学  王圣洁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7158" y="321454"/>
            <a:ext cx="203132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论证思路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43175" y="160718"/>
            <a:ext cx="6858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世间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有</a:t>
            </a:r>
            <a:r>
              <a:rPr lang="zh-CN" altLang="en-US" sz="2400" b="1" dirty="0" smtClean="0">
                <a:ea typeface="隶书" pitchFamily="49" charset="-122"/>
              </a:rPr>
              <a:t>“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小大之辩</a:t>
            </a:r>
            <a:r>
              <a:rPr lang="zh-CN" altLang="en-US" sz="2400" b="1" dirty="0" smtClean="0">
                <a:ea typeface="隶书" pitchFamily="49" charset="-122"/>
              </a:rPr>
              <a:t>”，小不知大，小不及大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 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5429256" y="642924"/>
            <a:ext cx="45719" cy="3571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57422" y="803660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ea typeface="隶书" pitchFamily="49" charset="-122"/>
              </a:rPr>
              <a:t>无论小大皆“</a:t>
            </a:r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有所待</a:t>
            </a:r>
            <a:r>
              <a:rPr lang="zh-CN" altLang="en-US" sz="3200" b="1" dirty="0" smtClean="0">
                <a:ea typeface="隶书" pitchFamily="49" charset="-122"/>
              </a:rPr>
              <a:t>”</a:t>
            </a:r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 </a:t>
            </a:r>
            <a:endParaRPr lang="zh-CN" altLang="en-US" sz="32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286116" y="1285866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1472" y="1500180"/>
            <a:ext cx="8215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世人无论高下亦皆</a:t>
            </a:r>
            <a:r>
              <a:rPr lang="zh-CN" altLang="en-US" sz="3200" b="1" dirty="0" smtClean="0">
                <a:ea typeface="隶书" pitchFamily="49" charset="-122"/>
              </a:rPr>
              <a:t>“</a:t>
            </a:r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有待</a:t>
            </a:r>
            <a:r>
              <a:rPr lang="zh-CN" altLang="en-US" sz="3200" b="1" dirty="0" smtClean="0">
                <a:ea typeface="隶书" pitchFamily="49" charset="-122"/>
              </a:rPr>
              <a:t>”</a:t>
            </a:r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（皆非</a:t>
            </a:r>
            <a:r>
              <a:rPr lang="zh-CN" altLang="en-US" sz="3200" b="1" dirty="0" smtClean="0">
                <a:ea typeface="隶书" pitchFamily="49" charset="-122"/>
              </a:rPr>
              <a:t>“</a:t>
            </a:r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逍遥</a:t>
            </a:r>
            <a:r>
              <a:rPr lang="zh-CN" altLang="en-US" sz="3200" b="1" dirty="0" smtClean="0">
                <a:ea typeface="隶书" pitchFamily="49" charset="-122"/>
              </a:rPr>
              <a:t>”</a:t>
            </a:r>
            <a:r>
              <a:rPr lang="zh-CN" altLang="en-US" sz="3200" b="1" dirty="0">
                <a:latin typeface="隶书" pitchFamily="49" charset="-122"/>
                <a:ea typeface="隶书" pitchFamily="49" charset="-122"/>
              </a:rPr>
              <a:t>）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572132" y="2000246"/>
            <a:ext cx="45719" cy="3214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14744" y="2143122"/>
            <a:ext cx="510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如何方为“逍遥”</a:t>
            </a:r>
            <a:endParaRPr lang="zh-CN" altLang="en-US" sz="32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689289" y="2643188"/>
            <a:ext cx="97157" cy="303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04800" y="2786065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隶书" pitchFamily="49" charset="-122"/>
              </a:rPr>
              <a:t>提出主张：乘天地之正，而御六气之辩，以游无穷者，彼且恶乎待哉？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714480" y="3571882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85786" y="3786196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Comic Sans MS" pitchFamily="66" charset="0"/>
                <a:ea typeface="隶书" pitchFamily="49" charset="-122"/>
              </a:rPr>
              <a:t>何</a:t>
            </a:r>
            <a:r>
              <a:rPr lang="zh-CN" altLang="en-US" sz="3200" b="1" dirty="0" smtClean="0">
                <a:latin typeface="Comic Sans MS" pitchFamily="66" charset="0"/>
                <a:ea typeface="隶书" pitchFamily="49" charset="-122"/>
              </a:rPr>
              <a:t>人何以达此</a:t>
            </a:r>
            <a:r>
              <a:rPr lang="zh-CN" altLang="en-US" sz="3200" b="1" dirty="0">
                <a:latin typeface="Comic Sans MS" pitchFamily="66" charset="0"/>
                <a:ea typeface="隶书" pitchFamily="49" charset="-122"/>
              </a:rPr>
              <a:t>境？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3428992" y="4214824"/>
            <a:ext cx="45719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357290" y="4446997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itchFamily="66" charset="0"/>
                <a:ea typeface="隶书" pitchFamily="49" charset="-122"/>
              </a:rPr>
              <a:t>至人无已，神人无功，圣人无名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285984" y="4572014"/>
            <a:ext cx="838200" cy="342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357686" y="4572014"/>
            <a:ext cx="838200" cy="342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357950" y="4572014"/>
            <a:ext cx="838200" cy="342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  <p:bldP spid="7" grpId="0" autoUpdateAnimBg="0"/>
      <p:bldP spid="8" grpId="0" animBg="1"/>
      <p:bldP spid="9" grpId="0" autoUpdateAnimBg="0"/>
      <p:bldP spid="10" grpId="0" animBg="1"/>
      <p:bldP spid="11" grpId="0" autoUpdateAnimBg="0"/>
      <p:bldP spid="12" grpId="0" animBg="1"/>
      <p:bldP spid="13" grpId="0" autoUpdateAnimBg="0"/>
      <p:bldP spid="14" grpId="0" animBg="1"/>
      <p:bldP spid="15" grpId="0" autoUpdateAnimBg="0"/>
      <p:bldP spid="16" grpId="0" animBg="1"/>
      <p:bldP spid="17" grpId="0" autoUpdateAnimBg="0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1453"/>
            <a:ext cx="8258204" cy="696521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进阶思考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b="1" dirty="0" smtClean="0">
                <a:latin typeface="华文宋体" pitchFamily="2" charset="-122"/>
                <a:ea typeface="华文宋体" pitchFamily="2" charset="-122"/>
              </a:rPr>
              <a:t>         庄子对鲲鹏、蜩与学鸠、“知效一官、行比一乡、德合一君、而征一国者”、宋荣子、列子的评价，引发了你怎样的思考？</a:t>
            </a:r>
            <a:endParaRPr lang="en-US" altLang="zh-CN" b="1" dirty="0" smtClean="0">
              <a:latin typeface="华文宋体" pitchFamily="2" charset="-122"/>
              <a:ea typeface="华文宋体" pitchFamily="2" charset="-122"/>
            </a:endParaRPr>
          </a:p>
          <a:p>
            <a:pPr>
              <a:buNone/>
            </a:pPr>
            <a:r>
              <a:rPr lang="en-US" altLang="zh-CN" b="1" dirty="0" smtClean="0">
                <a:latin typeface="华文宋体" pitchFamily="2" charset="-122"/>
                <a:ea typeface="华文宋体" pitchFamily="2" charset="-122"/>
              </a:rPr>
              <a:t>           </a:t>
            </a:r>
            <a:r>
              <a:rPr lang="zh-CN" altLang="en-US" b="1" dirty="0" smtClean="0">
                <a:latin typeface="华文宋体" pitchFamily="2" charset="-122"/>
                <a:ea typeface="华文宋体" pitchFamily="2" charset="-122"/>
              </a:rPr>
              <a:t>你如何理解道家的“有为”与“无为”？</a:t>
            </a:r>
            <a:endParaRPr lang="zh-CN" altLang="en-US" b="1" dirty="0">
              <a:latin typeface="华文宋体" pitchFamily="2" charset="-122"/>
              <a:ea typeface="华文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7503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通读课文，思考问题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</a:t>
            </a:r>
            <a:endParaRPr lang="en-US" altLang="zh-CN" dirty="0" smtClean="0"/>
          </a:p>
          <a:p>
            <a:pPr>
              <a:buNone/>
            </a:pPr>
            <a:r>
              <a:rPr lang="en-US" altLang="zh-CN" sz="3600" b="1" dirty="0" smtClean="0"/>
              <a:t>   </a:t>
            </a:r>
            <a:r>
              <a:rPr lang="zh-CN" altLang="en-US" sz="3600" b="1" dirty="0" smtClean="0"/>
              <a:t>文中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“笑”</a:t>
            </a:r>
            <a:r>
              <a:rPr lang="zh-CN" altLang="en-US" sz="3600" b="1" dirty="0" smtClean="0"/>
              <a:t>字出现了几次？谁在笑谁？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“笑”在文中共出现三次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5130"/>
            <a:ext cx="8472518" cy="380407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蜩与学鸠笑</a:t>
            </a:r>
            <a:r>
              <a:rPr lang="zh-CN" altLang="en-US" dirty="0" smtClean="0">
                <a:solidFill>
                  <a:srgbClr val="C00000"/>
                </a:solidFill>
              </a:rPr>
              <a:t>之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/>
              <a:t>斥鴳笑</a:t>
            </a:r>
            <a:r>
              <a:rPr lang="zh-CN" altLang="en-US" dirty="0" smtClean="0">
                <a:solidFill>
                  <a:srgbClr val="C00000"/>
                </a:solidFill>
              </a:rPr>
              <a:t>之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/>
              <a:t>宋荣子犹然笑</a:t>
            </a:r>
            <a:r>
              <a:rPr lang="zh-CN" altLang="en-US" dirty="0" smtClean="0">
                <a:solidFill>
                  <a:srgbClr val="C00000"/>
                </a:solidFill>
              </a:rPr>
              <a:t>之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华文宋体" pitchFamily="2" charset="-122"/>
                <a:ea typeface="华文宋体" pitchFamily="2" charset="-122"/>
              </a:rPr>
              <a:t>前两个“之”所指对象，都是鲲鹏。</a:t>
            </a: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华文宋体" pitchFamily="2" charset="-122"/>
                <a:ea typeface="华文宋体" pitchFamily="2" charset="-122"/>
              </a:rPr>
              <a:t>第三个“之” 所指对象，是“知效一官，行比一乡，德合一君，而征一国者”。</a:t>
            </a:r>
          </a:p>
          <a:p>
            <a:r>
              <a:rPr lang="zh-CN" altLang="en-US" b="1" u="sng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蜩、学鸠、斥鴳 为什么要笑大鹏呢？宋荣子为何要笑那四种人呢？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4296"/>
            <a:ext cx="7772400" cy="642954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 smtClean="0">
                <a:latin typeface="+mj-ea"/>
              </a:rPr>
              <a:t>学习提示：梳理文章内容，从文中找答案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964395"/>
            <a:ext cx="4286281" cy="38576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鹏之徙于南冥也，水击三千里，抟扶摇而上者九万里，去以六月息者也。</a:t>
            </a:r>
            <a:endParaRPr lang="en-US" altLang="zh-CN" sz="2400" b="1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风之积也不厚，则其负大翼也无力。故九万里，则风斯在下矣，而后乃今培风；背负青天，而莫之夭阏者，而后乃今将图南。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我决起而飞，抢榆枋而止，时则不至，而控于地而已矣，奚以之九万里而南为？</a:t>
            </a:r>
            <a:endParaRPr lang="en-US" altLang="zh-CN" sz="2400" b="1" dirty="0" smtClean="0">
              <a:solidFill>
                <a:srgbClr val="7030A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我腾跃而上，不过数仞而下，翱翔蓬蒿之间，此亦飞之至也。而彼且奚适也？</a:t>
            </a:r>
            <a:endParaRPr lang="en-US" altLang="zh-CN" sz="2400" b="1" dirty="0" smtClean="0">
              <a:solidFill>
                <a:srgbClr val="7030A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3316" name="Picture 4" descr="04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4406" y="910816"/>
            <a:ext cx="3563874" cy="3911231"/>
          </a:xfr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5" y="576262"/>
            <a:ext cx="8143931" cy="602447"/>
          </a:xfrm>
        </p:spPr>
        <p:txBody>
          <a:bodyPr>
            <a:noAutofit/>
          </a:bodyPr>
          <a:lstStyle/>
          <a:p>
            <a:r>
              <a:rPr lang="zh-CN" altLang="en-US" sz="2800" b="1" dirty="0" smtClean="0"/>
              <a:t>蜩、学鸠、斥鴳</a:t>
            </a:r>
            <a:r>
              <a:rPr lang="zh-CN" altLang="en-US" sz="2800" b="1" dirty="0" smtClean="0"/>
              <a:t>笑大鹏</a:t>
            </a:r>
            <a:r>
              <a:rPr lang="zh-CN" altLang="en-US" sz="2800" b="1" dirty="0" smtClean="0"/>
              <a:t>，作者赞成还是反对呢？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25131"/>
            <a:ext cx="8229600" cy="35147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适莽苍者，三餐而反，腹犹果然；适百里者，宿舂粮；适千里者，三月聚粮。</a:t>
            </a:r>
            <a:r>
              <a:rPr lang="zh-CN" altLang="en-US" b="1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之二虫又何知！</a:t>
            </a:r>
            <a:r>
              <a:rPr lang="zh-CN" altLang="en-US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小知不及大知，小年不及大年。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奚以知其然也？</a:t>
            </a:r>
            <a:r>
              <a:rPr lang="zh-CN" altLang="en-US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朝菌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不知晦朔，</a:t>
            </a:r>
            <a:r>
              <a:rPr lang="zh-CN" altLang="en-US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蟪蛄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不知春秋，此小年也。楚之南有</a:t>
            </a:r>
            <a:r>
              <a:rPr lang="zh-CN" altLang="en-US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冥灵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者，以五百岁为春，五百岁为秋；上古有</a:t>
            </a:r>
            <a:r>
              <a:rPr lang="zh-CN" altLang="en-US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大椿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者，以八千岁为春，八千岁为秋。此大年也。而</a:t>
            </a:r>
            <a:r>
              <a:rPr lang="zh-CN" altLang="en-US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彭祖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乃今以久特闻，</a:t>
            </a:r>
            <a:r>
              <a:rPr lang="zh-CN" altLang="en-US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众人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匹之，不亦悲乎？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此小大之辩也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b="1" dirty="0" smtClean="0">
              <a:solidFill>
                <a:srgbClr val="0000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atin typeface="+mj-ea"/>
              </a:rPr>
              <a:t>宋荣子为何而笑？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125130"/>
            <a:ext cx="8258204" cy="358976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故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夫</a:t>
            </a:r>
            <a:r>
              <a:rPr lang="zh-CN" altLang="en-US" b="1" u="sng" dirty="0" smtClean="0">
                <a:latin typeface="华文楷体" pitchFamily="2" charset="-122"/>
                <a:ea typeface="华文楷体" pitchFamily="2" charset="-122"/>
              </a:rPr>
              <a:t>知效一官、行比一乡、德合一君、而征一国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者，</a:t>
            </a:r>
            <a:r>
              <a:rPr lang="zh-CN" altLang="en-US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其自视也，亦若此矣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。而</a:t>
            </a:r>
            <a:r>
              <a:rPr lang="zh-CN" altLang="en-US" b="1" u="sng" dirty="0" smtClean="0">
                <a:latin typeface="华文楷体" pitchFamily="2" charset="-122"/>
                <a:ea typeface="华文楷体" pitchFamily="2" charset="-122"/>
              </a:rPr>
              <a:t>宋荣子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犹然笑之。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且举世誉之而不加劝，举世非之而不加沮，定乎内外之分，辩乎荣辱之境，</a:t>
            </a:r>
            <a:r>
              <a:rPr lang="zh-CN" altLang="en-US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斯已矣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b="1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彼其于世，未数数然也。虽然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犹有未树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也。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夫</a:t>
            </a:r>
            <a:r>
              <a:rPr lang="zh-CN" altLang="en-US" b="1" u="sng" dirty="0" smtClean="0">
                <a:latin typeface="华文楷体" pitchFamily="2" charset="-122"/>
                <a:ea typeface="华文楷体" pitchFamily="2" charset="-122"/>
              </a:rPr>
              <a:t>列子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御风而行，</a:t>
            </a:r>
            <a:r>
              <a:rPr lang="zh-CN" altLang="en-US" b="1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泠然善也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，旬有五日而后反。</a:t>
            </a:r>
            <a:r>
              <a:rPr lang="zh-CN" altLang="en-US" b="1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彼于致福者，未数数然也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。此虽免乎行，</a:t>
            </a:r>
            <a:r>
              <a:rPr lang="zh-CN" altLang="en-US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犹有所待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者也。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85750" y="589346"/>
            <a:ext cx="8401050" cy="21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None/>
              <a:defRPr/>
            </a:pPr>
            <a:r>
              <a:rPr kumimoji="0"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    知</a:t>
            </a:r>
            <a:r>
              <a:rPr kumimoji="0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效一官</a:t>
            </a:r>
          </a:p>
          <a:p>
            <a:pPr>
              <a:lnSpc>
                <a:spcPct val="65000"/>
              </a:lnSpc>
              <a:spcBef>
                <a:spcPct val="50000"/>
              </a:spcBef>
              <a:buNone/>
              <a:defRPr/>
            </a:pPr>
            <a:r>
              <a:rPr kumimoji="0"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    行</a:t>
            </a:r>
            <a:r>
              <a:rPr kumimoji="0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比一乡</a:t>
            </a:r>
          </a:p>
          <a:p>
            <a:pPr>
              <a:lnSpc>
                <a:spcPct val="65000"/>
              </a:lnSpc>
              <a:spcBef>
                <a:spcPct val="50000"/>
              </a:spcBef>
              <a:buNone/>
              <a:defRPr/>
            </a:pPr>
            <a:r>
              <a:rPr kumimoji="0"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    德</a:t>
            </a:r>
            <a:r>
              <a:rPr kumimoji="0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合一君</a:t>
            </a:r>
          </a:p>
          <a:p>
            <a:pPr>
              <a:lnSpc>
                <a:spcPct val="65000"/>
              </a:lnSpc>
              <a:spcBef>
                <a:spcPct val="50000"/>
              </a:spcBef>
              <a:buNone/>
              <a:defRPr/>
            </a:pPr>
            <a:r>
              <a:rPr kumimoji="0"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    而</a:t>
            </a:r>
            <a:r>
              <a:rPr kumimoji="0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征一国</a:t>
            </a: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2786050" y="642924"/>
            <a:ext cx="142876" cy="1857388"/>
          </a:xfrm>
          <a:prstGeom prst="rightBrace">
            <a:avLst>
              <a:gd name="adj1" fmla="val 6948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14678" y="803660"/>
            <a:ext cx="3455988" cy="140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局</a:t>
            </a: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囿于</a:t>
            </a:r>
            <a:r>
              <a:rPr kumimoji="0"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世俗观念之中，沾沾自喜，洋洋自得</a:t>
            </a:r>
            <a:endParaRPr kumimoji="0" lang="zh-CN" alt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kumimoji="0"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（蜩、学鸠、斥鴳）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4348" y="2571750"/>
            <a:ext cx="2160588" cy="167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宋荣子</a:t>
            </a:r>
          </a:p>
          <a:p>
            <a:pPr>
              <a:lnSpc>
                <a:spcPct val="135000"/>
              </a:lnSpc>
              <a:spcBef>
                <a:spcPct val="50000"/>
              </a:spcBef>
              <a:defRPr/>
            </a:pPr>
            <a:r>
              <a:rPr kumimoji="0" lang="zh-CN" altLang="en-US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列    子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28926" y="2678907"/>
            <a:ext cx="3816350" cy="19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kumimoji="0"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淡泊</a:t>
            </a:r>
            <a:r>
              <a:rPr kumimoji="0"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名利，犹</a:t>
            </a:r>
            <a:r>
              <a:rPr kumimoji="0"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有未树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kumimoji="0" lang="zh-CN" alt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kumimoji="0"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超凡脱俗，犹</a:t>
            </a:r>
            <a:r>
              <a:rPr kumimoji="0"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有所待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kumimoji="0"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       （大鹏）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6858016" y="589345"/>
            <a:ext cx="444500" cy="3589760"/>
          </a:xfrm>
          <a:prstGeom prst="rightBrace">
            <a:avLst>
              <a:gd name="adj1" fmla="val 6568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291289" y="785800"/>
            <a:ext cx="80021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未达逍遥之境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build="allAtOnce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28610"/>
            <a:ext cx="8229600" cy="634619"/>
          </a:xfrm>
        </p:spPr>
        <p:txBody>
          <a:bodyPr>
            <a:noAutofit/>
          </a:bodyPr>
          <a:lstStyle/>
          <a:p>
            <a:r>
              <a:rPr lang="zh-CN" altLang="en-US" sz="3600" b="1" dirty="0" smtClean="0"/>
              <a:t>现在，你体会到还有谁在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笑</a:t>
            </a:r>
            <a:r>
              <a:rPr lang="zh-CN" altLang="en-US" sz="3600" b="1" dirty="0" smtClean="0"/>
              <a:t>了吗？</a:t>
            </a:r>
            <a:br>
              <a:rPr lang="zh-CN" altLang="en-US" sz="3600" b="1" dirty="0" smtClean="0"/>
            </a:br>
            <a:endParaRPr lang="zh-CN" altLang="en-US" sz="3600" b="1" dirty="0"/>
          </a:p>
        </p:txBody>
      </p:sp>
      <p:sp>
        <p:nvSpPr>
          <p:cNvPr id="4" name="AutoShape 6"/>
          <p:cNvSpPr>
            <a:spLocks noGrp="1" noChangeArrowheads="1"/>
          </p:cNvSpPr>
          <p:nvPr>
            <p:ph idx="1"/>
          </p:nvPr>
        </p:nvSpPr>
        <p:spPr bwMode="auto">
          <a:xfrm>
            <a:off x="1428728" y="1553758"/>
            <a:ext cx="6072230" cy="2303876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CN" altLang="en-US" sz="4000" b="1" dirty="0" smtClean="0">
                <a:solidFill>
                  <a:srgbClr val="002060"/>
                </a:solidFill>
                <a:latin typeface="Arial" charset="0"/>
                <a:ea typeface="华文行楷" pitchFamily="2" charset="-122"/>
              </a:rPr>
              <a:t>庄子</a:t>
            </a:r>
            <a:r>
              <a:rPr kumimoji="0" lang="zh-CN" altLang="en-US" sz="4000" b="1" dirty="0">
                <a:solidFill>
                  <a:srgbClr val="002060"/>
                </a:solidFill>
                <a:latin typeface="Arial" charset="0"/>
                <a:ea typeface="华文行楷" pitchFamily="2" charset="-122"/>
              </a:rPr>
              <a:t>“笑”万物</a:t>
            </a:r>
            <a:r>
              <a:rPr kumimoji="0" lang="zh-CN" altLang="en-US" sz="4000" b="1" dirty="0">
                <a:solidFill>
                  <a:srgbClr val="002060"/>
                </a:solidFill>
                <a:latin typeface="Arial" charset="0"/>
              </a:rPr>
              <a:t>！</a:t>
            </a:r>
            <a:r>
              <a:rPr kumimoji="0" lang="zh-CN" altLang="en-US" sz="1800" dirty="0">
                <a:solidFill>
                  <a:srgbClr val="0070C0"/>
                </a:solidFill>
                <a:latin typeface="Arial" charset="0"/>
              </a:rPr>
              <a:t/>
            </a:r>
            <a:br>
              <a:rPr kumimoji="0" lang="zh-CN" altLang="en-US" sz="1800" dirty="0">
                <a:solidFill>
                  <a:srgbClr val="0070C0"/>
                </a:solidFill>
                <a:latin typeface="Arial" charset="0"/>
              </a:rPr>
            </a:br>
            <a:endParaRPr kumimoji="0" lang="zh-CN" altLang="en-US" sz="18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321453"/>
            <a:ext cx="5494338" cy="646331"/>
          </a:xfrm>
          <a:prstGeom prst="rect">
            <a:avLst/>
          </a:prstGeom>
          <a:noFill/>
          <a:ln w="25400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什么是真正的“逍遥游”？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59" y="1017974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乘天地之正，而御六气之辩，以游无穷者，彼且</a:t>
            </a:r>
            <a:r>
              <a:rPr kumimoji="0" lang="zh-CN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恶</a:t>
            </a:r>
            <a:r>
              <a:rPr kumimoji="0"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乎</a:t>
            </a:r>
            <a:r>
              <a:rPr kumimoji="0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待</a:t>
            </a:r>
            <a:r>
              <a:rPr kumimoji="0"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行楷" pitchFamily="2" charset="-122"/>
              </a:rPr>
              <a:t>哉？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0034" y="1982387"/>
            <a:ext cx="77771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CN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</a:t>
            </a:r>
            <a:r>
              <a:rPr kumimoji="0" lang="zh-CN" altLang="en-US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顺应天地万物的本性</a:t>
            </a:r>
            <a:r>
              <a:rPr kumimoji="0" lang="zh-CN" altLang="en-US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，</a:t>
            </a:r>
            <a:r>
              <a:rPr kumimoji="0" lang="zh-CN" altLang="en-US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把握</a:t>
            </a:r>
            <a:r>
              <a:rPr kumimoji="0" lang="zh-CN" altLang="en-US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六</a:t>
            </a:r>
            <a:r>
              <a:rPr kumimoji="0" lang="zh-CN" altLang="en-US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气的变化，而在无穷无际的境界中遨游的人，他们还凭借</a:t>
            </a:r>
            <a:r>
              <a:rPr kumimoji="0" lang="zh-CN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什么</a:t>
            </a:r>
            <a:r>
              <a:rPr kumimoji="0" lang="zh-CN" altLang="en-US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呢？</a:t>
            </a:r>
          </a:p>
        </p:txBody>
      </p:sp>
      <p:sp>
        <p:nvSpPr>
          <p:cNvPr id="8" name="Text Box 4">
            <a:hlinkClick r:id="rId2" action="ppaction://hlinkpres?slideindex=15&amp;slidetitle=全文鉴赏要点"/>
          </p:cNvPr>
          <p:cNvSpPr txBox="1">
            <a:spLocks noChangeArrowheads="1"/>
          </p:cNvSpPr>
          <p:nvPr/>
        </p:nvSpPr>
        <p:spPr bwMode="auto">
          <a:xfrm>
            <a:off x="285720" y="3500444"/>
            <a:ext cx="4394200" cy="584775"/>
          </a:xfrm>
          <a:prstGeom prst="rect">
            <a:avLst/>
          </a:prstGeom>
          <a:noFill/>
          <a:ln w="25400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CN" sz="3200" b="1" dirty="0">
                <a:latin typeface="Arial" charset="0"/>
                <a:ea typeface="宋体" pitchFamily="2" charset="-122"/>
              </a:rPr>
              <a:t>  </a:t>
            </a:r>
            <a:r>
              <a:rPr kumimoji="0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如何做到“逍遥游”？</a:t>
            </a:r>
            <a:endParaRPr kumimoji="0" lang="zh-CN" altLang="en-US" sz="3200" b="1" dirty="0">
              <a:latin typeface="Arial" charset="0"/>
              <a:ea typeface="华文行楷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00298" y="4143386"/>
            <a:ext cx="4102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无己，无功，无名</a:t>
            </a:r>
            <a:endParaRPr kumimoji="0" lang="zh-CN" altLang="en-US" sz="3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797</TotalTime>
  <Words>868</Words>
  <Application>Microsoft Office PowerPoint</Application>
  <PresentationFormat>全屏显示(16:9)</PresentationFormat>
  <Paragraphs>61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暗香扑面</vt:lpstr>
      <vt:lpstr>《逍遥游》中的“笑”</vt:lpstr>
      <vt:lpstr>通读课文，思考问题</vt:lpstr>
      <vt:lpstr>“笑”在文中共出现三次</vt:lpstr>
      <vt:lpstr>学习提示：梳理文章内容，从文中找答案</vt:lpstr>
      <vt:lpstr>蜩、学鸠、斥鴳笑大鹏，作者赞成还是反对呢？</vt:lpstr>
      <vt:lpstr>宋荣子为何而笑？</vt:lpstr>
      <vt:lpstr>幻灯片 7</vt:lpstr>
      <vt:lpstr>现在，你体会到还有谁在笑了吗？ </vt:lpstr>
      <vt:lpstr>幻灯片 9</vt:lpstr>
      <vt:lpstr>幻灯片 10</vt:lpstr>
      <vt:lpstr>进阶思考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zhanghao</cp:lastModifiedBy>
  <cp:revision>61</cp:revision>
  <dcterms:created xsi:type="dcterms:W3CDTF">2020-02-01T16:43:32Z</dcterms:created>
  <dcterms:modified xsi:type="dcterms:W3CDTF">2020-02-05T14:54:57Z</dcterms:modified>
</cp:coreProperties>
</file>