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272" r:id="rId3"/>
    <p:sldId id="276" r:id="rId4"/>
    <p:sldId id="277" r:id="rId5"/>
    <p:sldId id="278" r:id="rId6"/>
    <p:sldId id="273" r:id="rId7"/>
    <p:sldId id="279" r:id="rId8"/>
    <p:sldId id="274" r:id="rId9"/>
    <p:sldId id="275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人物通讯的写作特点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孟昭莉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北京市朝阳区和平街第一中学制作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795FD47-FBD3-40B5-A7CB-9FC321E1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学案解读：</a:t>
            </a:r>
            <a:b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D0C9B5F-D726-47D1-BA6D-7004A7448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20311"/>
              </p:ext>
            </p:extLst>
          </p:nvPr>
        </p:nvGraphicFramePr>
        <p:xfrm>
          <a:off x="238205" y="530198"/>
          <a:ext cx="8790534" cy="4460373"/>
        </p:xfrm>
        <a:graphic>
          <a:graphicData uri="http://schemas.openxmlformats.org/drawingml/2006/table">
            <a:tbl>
              <a:tblPr firstRow="1" firstCol="1" bandRow="1"/>
              <a:tblGrid>
                <a:gridCol w="2197171">
                  <a:extLst>
                    <a:ext uri="{9D8B030D-6E8A-4147-A177-3AD203B41FA5}">
                      <a16:colId xmlns:a16="http://schemas.microsoft.com/office/drawing/2014/main" val="33177997"/>
                    </a:ext>
                  </a:extLst>
                </a:gridCol>
                <a:gridCol w="2197171">
                  <a:extLst>
                    <a:ext uri="{9D8B030D-6E8A-4147-A177-3AD203B41FA5}">
                      <a16:colId xmlns:a16="http://schemas.microsoft.com/office/drawing/2014/main" val="2186378267"/>
                    </a:ext>
                  </a:extLst>
                </a:gridCol>
                <a:gridCol w="2198096">
                  <a:extLst>
                    <a:ext uri="{9D8B030D-6E8A-4147-A177-3AD203B41FA5}">
                      <a16:colId xmlns:a16="http://schemas.microsoft.com/office/drawing/2014/main" val="3442529876"/>
                    </a:ext>
                  </a:extLst>
                </a:gridCol>
                <a:gridCol w="2198096">
                  <a:extLst>
                    <a:ext uri="{9D8B030D-6E8A-4147-A177-3AD203B41FA5}">
                      <a16:colId xmlns:a16="http://schemas.microsoft.com/office/drawing/2014/main" val="2001636331"/>
                    </a:ext>
                  </a:extLst>
                </a:gridCol>
              </a:tblGrid>
              <a:tr h="446219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小标题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典型事例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品质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事迹分类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281558"/>
                  </a:ext>
                </a:extLst>
              </a:tr>
              <a:tr h="46816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曾记否，到中流击水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年春节刚过，袁隆平领奖前仍在稻田里工作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热爱并献身于农科研事业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工作态度、方法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689233"/>
                  </a:ext>
                </a:extLst>
              </a:tr>
              <a:tr h="468164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1960</a:t>
                      </a: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年袁隆平敏锐地发现了“天然杂交稻”的杂种第一代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注重实践，勇于探索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020990"/>
                  </a:ext>
                </a:extLst>
              </a:tr>
              <a:tr h="460849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创新是他的灵魂和本质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1964</a:t>
                      </a: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年袁隆平终于找到了水稻雄性不育植株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解放思想，破除迷信，敢于创新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学术精神、品格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66341"/>
                  </a:ext>
                </a:extLst>
              </a:tr>
              <a:tr h="490719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事实是科学家的空气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1992</a:t>
                      </a: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年袁隆平发表文章批判贬斥杂交稻的文章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坚持真理，实事求是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道德操守、准则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816475"/>
                  </a:ext>
                </a:extLst>
              </a:tr>
              <a:tr h="490719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1993</a:t>
                      </a: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年袁隆平要求对推广“玉米稻”持慎重态度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坚持真理，实事求是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318575"/>
                  </a:ext>
                </a:extLst>
              </a:tr>
              <a:tr h="768083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饥饿的威胁在退却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1986</a:t>
                      </a: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年以来，袁隆平提出并实现了杂交水稻育种的战略思想，为我国粮食大幅度增产作出了突出贡献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目标远大，不断进取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个人理想、志向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20579"/>
                  </a:ext>
                </a:extLst>
              </a:tr>
              <a:tr h="490719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袁隆平的两个心愿，要引导一场新的“绿色革命”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目标远大，不断进取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250824"/>
                  </a:ext>
                </a:extLst>
              </a:tr>
              <a:tr h="296261">
                <a:tc gridSpan="4"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中心线索：袁隆平对水稻的研究。</a:t>
                      </a:r>
                    </a:p>
                  </a:txBody>
                  <a:tcPr marL="60777" marR="6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9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18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1435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心有一团火，温暖众人心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》 </a:t>
            </a:r>
            <a:br>
              <a:rPr lang="en-US" altLang="zh-CN" dirty="0"/>
            </a:br>
            <a:r>
              <a:rPr lang="zh-CN" altLang="en-US" dirty="0"/>
              <a:t>了解张秉贵其人</a:t>
            </a:r>
            <a:br>
              <a:rPr lang="en-US" altLang="zh-CN" dirty="0"/>
            </a:br>
            <a:r>
              <a:rPr lang="zh-CN" altLang="zh-CN" dirty="0"/>
              <a:t>张秉贵，</a:t>
            </a:r>
            <a:r>
              <a:rPr lang="en-US" altLang="zh-CN" dirty="0"/>
              <a:t>1918</a:t>
            </a:r>
            <a:r>
              <a:rPr lang="zh-CN" altLang="zh-CN" dirty="0"/>
              <a:t>年出生于北京，</a:t>
            </a:r>
            <a:r>
              <a:rPr lang="en-US" altLang="zh-CN" dirty="0"/>
              <a:t>11</a:t>
            </a:r>
            <a:r>
              <a:rPr lang="zh-CN" altLang="zh-CN" dirty="0"/>
              <a:t>岁时到纺织厂当童工，</a:t>
            </a:r>
            <a:r>
              <a:rPr lang="en-US" altLang="zh-CN" dirty="0"/>
              <a:t>17</a:t>
            </a:r>
            <a:r>
              <a:rPr lang="zh-CN" altLang="zh-CN" dirty="0"/>
              <a:t>岁到北京一家杂货店当学徒。旧社会的苦难经历，让张秉贵不堪回首。新中国成立的</a:t>
            </a:r>
            <a:r>
              <a:rPr lang="en-US" altLang="zh-CN" dirty="0"/>
              <a:t>50</a:t>
            </a:r>
            <a:r>
              <a:rPr lang="zh-CN" altLang="zh-CN" dirty="0"/>
              <a:t>年代初，即将开业的北京百货大楼招聘营业员，尽管规定只招</a:t>
            </a:r>
            <a:r>
              <a:rPr lang="en-US" altLang="zh-CN" dirty="0"/>
              <a:t>25</a:t>
            </a:r>
            <a:r>
              <a:rPr lang="zh-CN" altLang="zh-CN" dirty="0"/>
              <a:t>岁以下的年轻人，但已经</a:t>
            </a:r>
            <a:r>
              <a:rPr lang="en-US" altLang="zh-CN" dirty="0"/>
              <a:t>36</a:t>
            </a:r>
            <a:r>
              <a:rPr lang="zh-CN" altLang="zh-CN" dirty="0"/>
              <a:t>岁的张秉贵因有“多年的经商经验”被破格录取，当上“新中国第一店”的售货员。他从</a:t>
            </a:r>
            <a:r>
              <a:rPr lang="en-US" altLang="zh-CN" dirty="0"/>
              <a:t>1955</a:t>
            </a:r>
            <a:r>
              <a:rPr lang="zh-CN" altLang="zh-CN" dirty="0"/>
              <a:t>年</a:t>
            </a:r>
            <a:r>
              <a:rPr lang="en-US" altLang="zh-CN" dirty="0"/>
              <a:t>11</a:t>
            </a:r>
            <a:r>
              <a:rPr lang="zh-CN" altLang="zh-CN" dirty="0"/>
              <a:t>月到百货大楼站柜台，</a:t>
            </a:r>
            <a:r>
              <a:rPr lang="en-US" altLang="zh-CN" dirty="0"/>
              <a:t>30</a:t>
            </a:r>
            <a:r>
              <a:rPr lang="zh-CN" altLang="zh-CN" dirty="0"/>
              <a:t>多年的时间接待顾客近</a:t>
            </a:r>
            <a:r>
              <a:rPr lang="en-US" altLang="zh-CN" dirty="0"/>
              <a:t>400</a:t>
            </a:r>
            <a:r>
              <a:rPr lang="zh-CN" altLang="zh-CN" dirty="0"/>
              <a:t>万人次，没有跟顾客红过一次脸，吵过一次嘴，没有怠慢过任何一个人。他苦练售货技术和心算法，练就了令人称奇的“一抓准”“一口清”技艺。所谓“一抓准”，就是指一把就能抓准分量；“一口清”则是非常神奇的算账速度。</a:t>
            </a:r>
            <a:br>
              <a:rPr lang="en-US" altLang="zh-CN" dirty="0"/>
            </a:br>
            <a:r>
              <a:rPr lang="en-US" altLang="zh-CN" dirty="0"/>
              <a:t>1957</a:t>
            </a:r>
            <a:r>
              <a:rPr lang="zh-CN" altLang="zh-CN" dirty="0"/>
              <a:t>年，被评为北京市劳动模范；</a:t>
            </a:r>
            <a:r>
              <a:rPr lang="en-US" altLang="zh-CN" dirty="0"/>
              <a:t>1979</a:t>
            </a:r>
            <a:r>
              <a:rPr lang="zh-CN" altLang="zh-CN" dirty="0"/>
              <a:t>年被国务院授予全国劳动模范称号，成为商业战线上的一面旗帜，多次被授予优秀共产党员称号，当选为党的十一大代表，第五、第六届全国人大代表和常委。北京有燕京八景，张秉贵售货被称为“燕京第九景”。</a:t>
            </a:r>
            <a:r>
              <a:rPr lang="en-US" altLang="zh-CN" dirty="0"/>
              <a:t>1987</a:t>
            </a:r>
            <a:r>
              <a:rPr lang="zh-CN" altLang="zh-CN" dirty="0"/>
              <a:t>年，张秉贵因病医治无效，在北京不幸去世，享年</a:t>
            </a:r>
            <a:r>
              <a:rPr lang="en-US" altLang="zh-CN" dirty="0"/>
              <a:t>69</a:t>
            </a:r>
            <a:r>
              <a:rPr lang="zh-CN" altLang="zh-CN" dirty="0"/>
              <a:t>岁；</a:t>
            </a:r>
            <a:r>
              <a:rPr lang="en-US" altLang="zh-CN" dirty="0"/>
              <a:t>1988</a:t>
            </a:r>
            <a:r>
              <a:rPr lang="zh-CN" altLang="zh-CN" dirty="0"/>
              <a:t>年，北京市百货大楼在大门广场处为其竖立半身铜像至今，陈云同志亲笔为其题词</a:t>
            </a:r>
            <a:r>
              <a:rPr lang="en-US" altLang="zh-CN" dirty="0"/>
              <a:t>:</a:t>
            </a:r>
            <a:r>
              <a:rPr lang="zh-CN" altLang="zh-CN" dirty="0"/>
              <a:t>“一团火”精神光耀神州。</a:t>
            </a:r>
            <a:r>
              <a:rPr lang="en-US" altLang="zh-CN" dirty="0"/>
              <a:t>2009</a:t>
            </a:r>
            <a:r>
              <a:rPr lang="zh-CN" altLang="zh-CN" dirty="0"/>
              <a:t>年张秉贵被评为“</a:t>
            </a:r>
            <a:r>
              <a:rPr lang="en-US" altLang="zh-CN" dirty="0"/>
              <a:t>100</a:t>
            </a:r>
            <a:r>
              <a:rPr lang="zh-CN" altLang="zh-CN" dirty="0"/>
              <a:t>位新中国成立以来感动中国人物”之一。</a:t>
            </a:r>
            <a:br>
              <a:rPr lang="en-US" altLang="zh-CN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zh-CN" altLang="en-US" dirty="0"/>
              <a:t>张秉贵典型事件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zh-CN" dirty="0"/>
              <a:t>①张秉贵用糖哄哭闹的小孩，表现了他的耐心细致、周到体贴。</a:t>
            </a:r>
            <a:br>
              <a:rPr lang="en-US" altLang="zh-CN" dirty="0"/>
            </a:br>
            <a:r>
              <a:rPr lang="zh-CN" altLang="zh-CN" dirty="0"/>
              <a:t>②张秉贵给要赶火车的顾客提前称糖并悉心指路，</a:t>
            </a:r>
            <a:r>
              <a:rPr lang="zh-CN" altLang="zh-CN" dirty="0">
                <a:solidFill>
                  <a:srgbClr val="FF0000"/>
                </a:solidFill>
              </a:rPr>
              <a:t>表现了他体贴入微、急人所急、解人所难的品质。</a:t>
            </a:r>
            <a:br>
              <a:rPr lang="en-US" altLang="zh-CN" dirty="0"/>
            </a:br>
            <a:r>
              <a:rPr lang="zh-CN" altLang="zh-CN" dirty="0"/>
              <a:t>③张秉贵接待了气呼呼的女顾客，表现了他的热情大度、主动耐心、和蔼亲切。</a:t>
            </a:r>
            <a:br>
              <a:rPr lang="en-US" altLang="zh-CN" dirty="0"/>
            </a:br>
            <a:r>
              <a:rPr lang="zh-CN" altLang="zh-CN" dirty="0"/>
              <a:t>④张秉贵的女儿生病，却依旧没有影响他的服务态度，表现了他的隐忍克制、爱岗敬业、公私分明。</a:t>
            </a:r>
            <a:br>
              <a:rPr lang="en-US" altLang="zh-CN" dirty="0"/>
            </a:br>
            <a:r>
              <a:rPr lang="zh-CN" altLang="zh-CN" dirty="0"/>
              <a:t>⑤张秉贵光照顾买得多的顾客而被买得少的顾客质问后受到触动，表现了他自我反省、</a:t>
            </a:r>
            <a:r>
              <a:rPr lang="zh-CN" altLang="zh-CN" dirty="0">
                <a:solidFill>
                  <a:srgbClr val="FF0000"/>
                </a:solidFill>
              </a:rPr>
              <a:t>不断成长的品质</a:t>
            </a:r>
            <a:r>
              <a:rPr lang="zh-CN" altLang="zh-CN" dirty="0"/>
              <a:t>。</a:t>
            </a:r>
            <a:br>
              <a:rPr lang="en-US" altLang="zh-CN" dirty="0"/>
            </a:br>
            <a:r>
              <a:rPr lang="zh-CN" altLang="zh-CN" dirty="0"/>
              <a:t>⑥张秉贵忆往昔被兵痞打，今天却收到女顾客的水果而感慨不已，表现了他懂得感恩，乐于奉献的品质。</a:t>
            </a:r>
            <a:br>
              <a:rPr lang="en-US" altLang="zh-CN" dirty="0"/>
            </a:br>
            <a:r>
              <a:rPr lang="zh-CN" altLang="zh-CN" dirty="0"/>
              <a:t>⑦张秉贵通过多种渠道丰富自己的商品知识，当好顾客的参谋，</a:t>
            </a:r>
            <a:r>
              <a:rPr lang="zh-CN" altLang="zh-CN" dirty="0">
                <a:solidFill>
                  <a:srgbClr val="FF0000"/>
                </a:solidFill>
              </a:rPr>
              <a:t>表现他主动求知、严于律己、视“为人民服务”为服务宗旨的品质。</a:t>
            </a:r>
            <a:br>
              <a:rPr lang="en-US" altLang="zh-CN" dirty="0"/>
            </a:br>
            <a:r>
              <a:rPr lang="zh-CN" altLang="zh-CN" dirty="0"/>
              <a:t>⑧张秉贵去吃夜宵，因座无虚席，厨房大师傅特意给他拿凳子而受启发，表现了他善于剖析小事、思想觉悟高。</a:t>
            </a:r>
            <a:br>
              <a:rPr lang="en-US" altLang="zh-CN" dirty="0"/>
            </a:br>
            <a:r>
              <a:rPr lang="zh-CN" altLang="zh-CN" dirty="0"/>
              <a:t>总而言之，张秉贵是一位热情体贴、细致周到、诚恳耐心的优秀老售货员。</a:t>
            </a:r>
            <a:br>
              <a:rPr lang="en-US" altLang="zh-CN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zh-CN" altLang="en-US" dirty="0"/>
              <a:t>细节描写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zh-CN" dirty="0"/>
              <a:t>示例</a:t>
            </a:r>
            <a:r>
              <a:rPr lang="en-US" altLang="zh-CN" dirty="0"/>
              <a:t>1</a:t>
            </a:r>
            <a:r>
              <a:rPr lang="zh-CN" altLang="zh-CN" dirty="0"/>
              <a:t>：张秉贵在柜台里“三步并作两步走</a:t>
            </a:r>
            <a:r>
              <a:rPr lang="en-US" altLang="zh-CN" dirty="0"/>
              <a:t>,</a:t>
            </a:r>
            <a:r>
              <a:rPr lang="zh-CN" altLang="zh-CN" dirty="0"/>
              <a:t>一点儿不知累”</a:t>
            </a:r>
            <a:r>
              <a:rPr lang="en-US" altLang="zh-CN" dirty="0"/>
              <a:t>,</a:t>
            </a:r>
            <a:r>
              <a:rPr lang="zh-CN" altLang="zh-CN" dirty="0"/>
              <a:t>下班后累得“有时连上楼还要扶着墙”。</a:t>
            </a:r>
            <a:r>
              <a:rPr lang="zh-CN" altLang="zh-CN" dirty="0">
                <a:solidFill>
                  <a:srgbClr val="FF0000"/>
                </a:solidFill>
              </a:rPr>
              <a:t>强烈的细节</a:t>
            </a:r>
            <a:r>
              <a:rPr lang="zh-CN" altLang="zh-CN" dirty="0"/>
              <a:t>对比，突出张秉贵忘我的工作精神。</a:t>
            </a:r>
            <a:br>
              <a:rPr lang="en-US" altLang="zh-CN" dirty="0"/>
            </a:br>
            <a:r>
              <a:rPr lang="zh-CN" altLang="zh-CN" dirty="0"/>
              <a:t>示例</a:t>
            </a:r>
            <a:r>
              <a:rPr lang="en-US" altLang="zh-CN" dirty="0"/>
              <a:t>2</a:t>
            </a:r>
            <a:r>
              <a:rPr lang="zh-CN" altLang="zh-CN" dirty="0"/>
              <a:t>：张秉贵也随着她向柜台东头走去</a:t>
            </a:r>
            <a:r>
              <a:rPr lang="en-US" altLang="zh-CN" dirty="0"/>
              <a:t>,</a:t>
            </a:r>
            <a:r>
              <a:rPr lang="zh-CN" altLang="zh-CN" dirty="0"/>
              <a:t>边走边想</a:t>
            </a:r>
            <a:r>
              <a:rPr lang="en-US" altLang="zh-CN" dirty="0"/>
              <a:t>:</a:t>
            </a:r>
            <a:r>
              <a:rPr lang="zh-CN" altLang="zh-CN" dirty="0"/>
              <a:t>她准遇到了什么不顾心的事</a:t>
            </a:r>
            <a:r>
              <a:rPr lang="en-US" altLang="zh-CN" dirty="0"/>
              <a:t>,</a:t>
            </a:r>
            <a:r>
              <a:rPr lang="zh-CN" altLang="zh-CN" dirty="0"/>
              <a:t>越是这样</a:t>
            </a:r>
            <a:r>
              <a:rPr lang="en-US" altLang="zh-CN" dirty="0"/>
              <a:t>,</a:t>
            </a:r>
            <a:r>
              <a:rPr lang="zh-CN" altLang="zh-CN" dirty="0"/>
              <a:t>我越是要热情接待她。张秉贵一边走</a:t>
            </a:r>
            <a:r>
              <a:rPr lang="en-US" altLang="zh-CN" dirty="0"/>
              <a:t>,</a:t>
            </a:r>
            <a:r>
              <a:rPr lang="zh-CN" altLang="zh-CN" dirty="0"/>
              <a:t>一边还是那样和颜悦色地说</a:t>
            </a:r>
            <a:r>
              <a:rPr lang="en-US" altLang="zh-CN" dirty="0"/>
              <a:t>: </a:t>
            </a:r>
            <a:r>
              <a:rPr lang="zh-CN" altLang="zh-CN" dirty="0"/>
              <a:t>“最近从上海来了几种新果</a:t>
            </a:r>
            <a:r>
              <a:rPr lang="en-US" altLang="zh-CN" dirty="0"/>
              <a:t>,</a:t>
            </a:r>
            <a:r>
              <a:rPr lang="zh-CN" altLang="zh-CN" dirty="0"/>
              <a:t>味道还不错</a:t>
            </a:r>
            <a:r>
              <a:rPr lang="en-US" altLang="zh-CN" dirty="0"/>
              <a:t>,</a:t>
            </a:r>
            <a:r>
              <a:rPr lang="zh-CN" altLang="zh-CN" dirty="0"/>
              <a:t>您想看看吗</a:t>
            </a:r>
            <a:r>
              <a:rPr lang="en-US" altLang="zh-CN" dirty="0"/>
              <a:t>?</a:t>
            </a:r>
            <a:r>
              <a:rPr lang="zh-CN" altLang="zh-CN" dirty="0"/>
              <a:t>我向您介绍一下。”</a:t>
            </a:r>
            <a:r>
              <a:rPr lang="zh-CN" altLang="zh-CN" dirty="0">
                <a:solidFill>
                  <a:srgbClr val="FF0000"/>
                </a:solidFill>
              </a:rPr>
              <a:t>心理描写与语言描写结合</a:t>
            </a:r>
            <a:r>
              <a:rPr lang="zh-CN" altLang="zh-CN" dirty="0"/>
              <a:t>，揭示他的主动耐心、亲切和蔼，善于应对各种顾客。</a:t>
            </a:r>
            <a:br>
              <a:rPr lang="en-US" altLang="zh-CN" dirty="0"/>
            </a:br>
            <a:r>
              <a:rPr lang="zh-CN" altLang="zh-CN" dirty="0"/>
              <a:t>示例</a:t>
            </a:r>
            <a:r>
              <a:rPr lang="en-US" altLang="zh-CN" dirty="0"/>
              <a:t>3</a:t>
            </a:r>
            <a:r>
              <a:rPr lang="zh-CN" altLang="zh-CN" dirty="0"/>
              <a:t>：他从称好的糖果中拿出一块放回货柜里</a:t>
            </a:r>
            <a:r>
              <a:rPr lang="en-US" altLang="zh-CN" dirty="0"/>
              <a:t>,</a:t>
            </a:r>
            <a:r>
              <a:rPr lang="zh-CN" altLang="zh-CN" dirty="0"/>
              <a:t>又拿出几块用小纸袋好</a:t>
            </a:r>
            <a:r>
              <a:rPr lang="en-US" altLang="zh-CN" dirty="0"/>
              <a:t>,</a:t>
            </a:r>
            <a:r>
              <a:rPr lang="zh-CN" altLang="zh-CN" dirty="0"/>
              <a:t>塞进孩子的衣兜里</a:t>
            </a:r>
            <a:r>
              <a:rPr lang="en-US" altLang="zh-CN" dirty="0"/>
              <a:t>,</a:t>
            </a:r>
            <a:r>
              <a:rPr lang="zh-CN" altLang="zh-CN" dirty="0"/>
              <a:t>把剩下的糖果包捆结实递给顾客</a:t>
            </a:r>
            <a:r>
              <a:rPr lang="en-US" altLang="zh-CN" dirty="0"/>
              <a:t>,</a:t>
            </a:r>
            <a:r>
              <a:rPr lang="zh-CN" altLang="zh-CN" dirty="0"/>
              <a:t>嘱咐道……一连串的</a:t>
            </a:r>
            <a:r>
              <a:rPr lang="zh-CN" altLang="zh-CN" dirty="0">
                <a:solidFill>
                  <a:srgbClr val="FF0000"/>
                </a:solidFill>
              </a:rPr>
              <a:t>动作描写</a:t>
            </a:r>
            <a:r>
              <a:rPr lang="zh-CN" altLang="zh-CN" dirty="0"/>
              <a:t>，表现他的细致周到。</a:t>
            </a:r>
            <a:br>
              <a:rPr lang="en-US" altLang="zh-CN" dirty="0"/>
            </a:br>
            <a:r>
              <a:rPr lang="zh-CN" altLang="zh-CN" dirty="0"/>
              <a:t>示例</a:t>
            </a:r>
            <a:r>
              <a:rPr lang="en-US" altLang="zh-CN" dirty="0"/>
              <a:t>4</a:t>
            </a:r>
            <a:r>
              <a:rPr lang="zh-CN" altLang="zh-CN" dirty="0"/>
              <a:t>：忆往昔</a:t>
            </a:r>
            <a:r>
              <a:rPr lang="en-US" altLang="zh-CN" dirty="0"/>
              <a:t>,</a:t>
            </a:r>
            <a:r>
              <a:rPr lang="zh-CN" altLang="zh-CN" dirty="0"/>
              <a:t>看今天</a:t>
            </a:r>
            <a:r>
              <a:rPr lang="en-US" altLang="zh-CN" dirty="0"/>
              <a:t>,</a:t>
            </a:r>
            <a:r>
              <a:rPr lang="zh-CN" altLang="zh-CN" dirty="0"/>
              <a:t>他默默地想</a:t>
            </a:r>
            <a:r>
              <a:rPr lang="en-US" altLang="zh-CN" dirty="0"/>
              <a:t>,</a:t>
            </a:r>
            <a:r>
              <a:rPr lang="zh-CN" altLang="zh-CN" dirty="0"/>
              <a:t>现在我刚为人民做一点儿事</a:t>
            </a:r>
            <a:r>
              <a:rPr lang="en-US" altLang="zh-CN" dirty="0"/>
              <a:t>,</a:t>
            </a:r>
            <a:r>
              <a:rPr lang="zh-CN" altLang="zh-CN" dirty="0"/>
              <a:t>他们就把我当亲人相待</a:t>
            </a:r>
            <a:r>
              <a:rPr lang="en-US" altLang="zh-CN" dirty="0"/>
              <a:t>,</a:t>
            </a:r>
            <a:r>
              <a:rPr lang="zh-CN" altLang="zh-CN" dirty="0"/>
              <a:t>我有什么理由不全心全意为人民服务</a:t>
            </a:r>
            <a:r>
              <a:rPr lang="en-US" altLang="zh-CN" dirty="0"/>
              <a:t>! 1958</a:t>
            </a:r>
            <a:r>
              <a:rPr lang="zh-CN" altLang="zh-CN" dirty="0"/>
              <a:t>年他入党后</a:t>
            </a:r>
            <a:r>
              <a:rPr lang="en-US" altLang="zh-CN" dirty="0"/>
              <a:t>,</a:t>
            </a:r>
            <a:r>
              <a:rPr lang="zh-CN" altLang="zh-CN" dirty="0"/>
              <a:t>想了又想</a:t>
            </a:r>
            <a:r>
              <a:rPr lang="en-US" altLang="zh-CN" dirty="0"/>
              <a:t>,</a:t>
            </a:r>
            <a:r>
              <a:rPr lang="zh-CN" altLang="en-US" dirty="0"/>
              <a:t>一</a:t>
            </a:r>
            <a:r>
              <a:rPr lang="zh-CN" altLang="zh-CN" dirty="0"/>
              <a:t>个共产党员到底图什么</a:t>
            </a:r>
            <a:r>
              <a:rPr lang="en-US" altLang="zh-CN" dirty="0"/>
              <a:t>?</a:t>
            </a:r>
            <a:r>
              <a:rPr lang="zh-CN" altLang="zh-CN" dirty="0"/>
              <a:t>图的就是多为人民服务</a:t>
            </a:r>
            <a:r>
              <a:rPr lang="en-US" altLang="zh-CN" dirty="0"/>
              <a:t>!</a:t>
            </a:r>
            <a:r>
              <a:rPr lang="zh-CN" altLang="zh-CN" dirty="0">
                <a:solidFill>
                  <a:srgbClr val="FF0000"/>
                </a:solidFill>
              </a:rPr>
              <a:t>心理描写</a:t>
            </a:r>
            <a:r>
              <a:rPr lang="zh-CN" altLang="zh-CN" dirty="0"/>
              <a:t>，表现了他的成长过程。</a:t>
            </a:r>
            <a:br>
              <a:rPr lang="en-US" altLang="zh-CN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540609-D88B-40D7-84A5-E1882217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332463"/>
            <a:ext cx="8139178" cy="1196659"/>
          </a:xfrm>
        </p:spPr>
        <p:txBody>
          <a:bodyPr>
            <a:normAutofit/>
          </a:bodyPr>
          <a:lstStyle/>
          <a:p>
            <a:r>
              <a:rPr lang="zh-CN" altLang="en-US" dirty="0"/>
              <a:t>人物通讯的特点：</a:t>
            </a:r>
            <a:br>
              <a:rPr lang="zh-CN" altLang="en-US" dirty="0"/>
            </a:br>
            <a:r>
              <a:rPr lang="zh-CN" altLang="en-US" dirty="0"/>
              <a:t>线索清晰；典型事件；突出细节；主旨明确；讲究事实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2ED665-F927-4528-9E56-9D20CDDD0175}"/>
              </a:ext>
            </a:extLst>
          </p:cNvPr>
          <p:cNvSpPr txBox="1"/>
          <p:nvPr/>
        </p:nvSpPr>
        <p:spPr>
          <a:xfrm>
            <a:off x="358845" y="1298266"/>
            <a:ext cx="8314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心有一团火，温暖众人心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dirty="0">
                <a:solidFill>
                  <a:srgbClr val="FF0000"/>
                </a:solidFill>
              </a:rPr>
              <a:t>“一团火”的服务精神，是本文的线索。</a:t>
            </a:r>
            <a:r>
              <a:rPr lang="zh-CN" altLang="zh-CN" dirty="0"/>
              <a:t>作品以“一团火”的服务精神为线索展开，贯穿全文。采用了</a:t>
            </a:r>
            <a:r>
              <a:rPr lang="zh-CN" altLang="zh-CN" dirty="0">
                <a:solidFill>
                  <a:srgbClr val="FF0000"/>
                </a:solidFill>
              </a:rPr>
              <a:t>彩线串珠式的结构方式</a:t>
            </a:r>
            <a:r>
              <a:rPr lang="zh-CN" altLang="zh-CN" dirty="0"/>
              <a:t>，叙写老售货员生活中的平凡事迹，凸显了主人公具有“一团火”精神风貌，赞扬之情溢于文中。这种结构安排，起到概括故事情节，突出人物形象，深化主题的作用。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zh-CN" dirty="0"/>
              <a:t>结构上的特点：</a:t>
            </a:r>
            <a:r>
              <a:rPr lang="zh-CN" altLang="zh-CN" dirty="0">
                <a:solidFill>
                  <a:srgbClr val="FF0000"/>
                </a:solidFill>
              </a:rPr>
              <a:t>倒叙写法。</a:t>
            </a:r>
            <a:r>
              <a:rPr lang="zh-CN" altLang="zh-CN" dirty="0"/>
              <a:t>先点明张秉贵是劳动模范，再用丰富事例加以佐证，同时辅以插叙。买糖果的人形形色色，有老有少，有感激他、赞扬他的也有脾气爆、对他发火的，但是</a:t>
            </a:r>
            <a:r>
              <a:rPr lang="zh-CN" altLang="zh-CN" dirty="0">
                <a:solidFill>
                  <a:srgbClr val="FF0000"/>
                </a:solidFill>
              </a:rPr>
              <a:t>张秉贵始终用他“主动、热情、诚恳、耐心、周到”的态度服务每一个人</a:t>
            </a:r>
            <a:r>
              <a:rPr lang="zh-CN" altLang="zh-CN" dirty="0"/>
              <a:t>。这样安排更能突出这位劳动模范就如一团火，无论何时何境都能尽心尽力为人民服务，温暖众人心的美好精神品质。</a:t>
            </a:r>
            <a:endParaRPr lang="zh-CN" altLang="en-US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55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en-US" altLang="zh-CN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《“</a:t>
            </a:r>
            <a:r>
              <a:rPr lang="zh-CN" altLang="en-US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探界者”钟扬</a:t>
            </a:r>
            <a:r>
              <a:rPr lang="en-US" altLang="zh-CN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》</a:t>
            </a:r>
            <a:br>
              <a:rPr lang="en-US" altLang="zh-CN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</a:br>
            <a:r>
              <a:rPr lang="en-US" altLang="zh-CN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 </a:t>
            </a:r>
            <a:br>
              <a:rPr lang="en-US" altLang="zh-CN" dirty="0"/>
            </a:br>
            <a:r>
              <a:rPr lang="zh-CN" altLang="en-US" dirty="0"/>
              <a:t>了解钟扬其人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zh-CN" dirty="0"/>
              <a:t>《感动中国</a:t>
            </a:r>
            <a:r>
              <a:rPr lang="en-US" altLang="zh-CN" dirty="0"/>
              <a:t>2018</a:t>
            </a:r>
            <a:r>
              <a:rPr lang="zh-CN" altLang="zh-CN" dirty="0"/>
              <a:t>年度人物》对他的介绍：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zh-CN" dirty="0"/>
              <a:t>【人物事迹】钟扬长期致力于生物多样性研究和保护，率领团队在青藏高原为国家种质库收集了数千万颗植物种子；钟扬援藏</a:t>
            </a:r>
            <a:r>
              <a:rPr lang="en-US" altLang="zh-CN" dirty="0"/>
              <a:t>16</a:t>
            </a:r>
            <a:r>
              <a:rPr lang="zh-CN" altLang="zh-CN" dirty="0"/>
              <a:t>年，足迹遍布西藏最偏远、最艰苦的地区，长期的高原工作让他积劳成疾，多次住进医院，但他都没有停下工作。多年来，钟扬为西部少数民族地区的人才培养、学科建设和科学研究作出了重要贡献。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zh-CN" dirty="0"/>
              <a:t>【颁奖辞】超越海拔六千米，抵达植物生长的最高极限，跋涉十六年，把论文写满高原。倒下的时候双肩包里藏着你的初心、誓言和未了的心愿。你热爱的藏波罗花，不屑于雕梁画栋，只绽放在高山砾石之间。</a:t>
            </a:r>
            <a:br>
              <a:rPr lang="en-US" altLang="zh-CN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60168C5-5D5F-458C-86A1-3E656099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332464"/>
            <a:ext cx="8139178" cy="4513856"/>
          </a:xfrm>
        </p:spPr>
        <p:txBody>
          <a:bodyPr>
            <a:normAutofit fontScale="90000"/>
          </a:bodyPr>
          <a:lstStyle/>
          <a:p>
            <a:pPr hangingPunct="0">
              <a:spcBef>
                <a:spcPts val="0"/>
              </a:spcBef>
            </a:pPr>
            <a:r>
              <a:rPr lang="en-US" altLang="zh-CN" sz="200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《“</a:t>
            </a:r>
            <a:r>
              <a:rPr lang="zh-CN" altLang="en-US" sz="200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探界者”钟扬</a:t>
            </a:r>
            <a:r>
              <a:rPr lang="en-US" altLang="zh-CN" sz="200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》</a:t>
            </a:r>
            <a:r>
              <a:rPr lang="zh-CN" altLang="en-US" sz="200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：</a:t>
            </a:r>
            <a:br>
              <a:rPr lang="en-US" altLang="zh-CN" sz="200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</a:br>
            <a:r>
              <a:rPr lang="zh-CN" altLang="zh-CN" dirty="0"/>
              <a:t>第一，</a:t>
            </a:r>
            <a:r>
              <a:rPr lang="zh-CN" altLang="zh-CN" dirty="0">
                <a:solidFill>
                  <a:srgbClr val="FF0000"/>
                </a:solidFill>
              </a:rPr>
              <a:t>善于用事实说话。</a:t>
            </a:r>
            <a:r>
              <a:rPr lang="zh-CN" altLang="zh-CN" dirty="0"/>
              <a:t>文章除了直接评价赞美，更多的是用事实说话，彰显理性与客观。比如用他的婚事表现他的雷厉风行，用他的小纸条上的工作安排表现他的忘我精神和忙碌劳累等。</a:t>
            </a:r>
            <a:br>
              <a:rPr lang="en-US" altLang="zh-CN" sz="2000" dirty="0"/>
            </a:br>
            <a:r>
              <a:rPr lang="zh-CN" altLang="zh-CN" dirty="0"/>
              <a:t>第二，</a:t>
            </a:r>
            <a:r>
              <a:rPr lang="zh-CN" altLang="zh-CN" dirty="0">
                <a:solidFill>
                  <a:srgbClr val="FF0000"/>
                </a:solidFill>
              </a:rPr>
              <a:t>引用人物自己的话来塑造人物形象。</a:t>
            </a:r>
            <a:r>
              <a:rPr lang="zh-CN" altLang="zh-CN" dirty="0"/>
              <a:t>文章多处引用钟扬的演讲、文章、书籍中的文字，从不同层面表现他的品质。</a:t>
            </a:r>
            <a:br>
              <a:rPr lang="en-US" altLang="zh-CN" dirty="0"/>
            </a:br>
            <a:r>
              <a:rPr lang="zh-CN" altLang="zh-CN" dirty="0"/>
              <a:t>第三，</a:t>
            </a:r>
            <a:r>
              <a:rPr lang="zh-CN" altLang="zh-CN" dirty="0">
                <a:solidFill>
                  <a:srgbClr val="FF0000"/>
                </a:solidFill>
              </a:rPr>
              <a:t>侧面烘托。</a:t>
            </a:r>
            <a:r>
              <a:rPr lang="zh-CN" altLang="zh-CN" dirty="0"/>
              <a:t>文章多处引用钟扬母亲、妻子、同事、学生的话，从侧面烘托人物形象，表现人物性格。</a:t>
            </a:r>
            <a:br>
              <a:rPr lang="en-US" altLang="zh-CN" sz="2000" spc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</a:br>
            <a:br>
              <a:rPr lang="zh-CN" altLang="en-US" sz="200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</a:br>
            <a:r>
              <a:rPr lang="zh-CN" altLang="en-US" sz="200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  <a:t>写作特点：</a:t>
            </a:r>
            <a:br>
              <a:rPr lang="en-US" altLang="zh-CN" sz="200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</a:br>
            <a:r>
              <a:rPr lang="zh-CN" altLang="zh-CN" dirty="0">
                <a:solidFill>
                  <a:srgbClr val="FF0000"/>
                </a:solidFill>
              </a:rPr>
              <a:t>多方面、多渠道搜集材料，多角度、多层次的表现人物。</a:t>
            </a:r>
            <a:r>
              <a:rPr lang="zh-CN" altLang="zh-CN" dirty="0"/>
              <a:t>文章从植物学家、科普达人等角度，选取钟扬的典型事例，既介绍他少年时的经历，</a:t>
            </a:r>
            <a:r>
              <a:rPr lang="zh-CN" altLang="en-US" dirty="0"/>
              <a:t>又</a:t>
            </a:r>
            <a:r>
              <a:rPr lang="zh-CN" altLang="zh-CN" dirty="0"/>
              <a:t>展现他工作后的多方面的付出；选择的众多人物中，有</a:t>
            </a:r>
            <a:r>
              <a:rPr lang="zh-CN" altLang="en-US" dirty="0"/>
              <a:t>钟</a:t>
            </a:r>
            <a:r>
              <a:rPr lang="zh-CN" altLang="zh-CN" dirty="0"/>
              <a:t>扬的亲人、同事、朋友、学生等；描写的角度有钟扬工作方面的，有生活细节方面的。文章所记事件虽然很多，而且看起来有点“乱”，但都是围绕着一个主题（讴歌钟扬的爱岗敬业、牺牲奉献精神）来安排的，所以又散</a:t>
            </a:r>
            <a:r>
              <a:rPr lang="zh-CN" altLang="en-US" dirty="0"/>
              <a:t>而</a:t>
            </a:r>
            <a:r>
              <a:rPr lang="zh-CN" altLang="zh-CN" dirty="0"/>
              <a:t>不乱，多而集中。</a:t>
            </a:r>
            <a:br>
              <a:rPr lang="zh-CN" altLang="en-US" sz="200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/>
              </a:rPr>
            </a:br>
            <a:endParaRPr lang="zh-CN" altLang="en-US" sz="2000" spc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857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3"/>
            <a:ext cx="8139178" cy="4004405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学习总结</a:t>
            </a:r>
            <a:br>
              <a:rPr lang="en-US" altLang="zh-CN" sz="3200" dirty="0"/>
            </a:br>
            <a:r>
              <a:rPr lang="zh-CN" altLang="zh-CN" sz="3200" dirty="0"/>
              <a:t>选择典型人物，不一定非得崇高伟大的人物；精选表现人物崇高品格的事例；注重细节描写；用适合的线索把材料贯穿起来；安排好文章的结构；注意语言的优美生动……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1750</Words>
  <Application>Microsoft Office PowerPoint</Application>
  <PresentationFormat>全屏显示(16:9)</PresentationFormat>
  <Paragraphs>50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楷体</vt:lpstr>
      <vt:lpstr>宋体</vt:lpstr>
      <vt:lpstr>微软雅黑</vt:lpstr>
      <vt:lpstr>Arial</vt:lpstr>
      <vt:lpstr>Calibri</vt:lpstr>
      <vt:lpstr>1_Office 主题​​</vt:lpstr>
      <vt:lpstr>人物通讯的写作特点</vt:lpstr>
      <vt:lpstr>学案解读： </vt:lpstr>
      <vt:lpstr>《心有一团火，温暖众人心》  了解张秉贵其人 张秉贵，1918年出生于北京，11岁时到纺织厂当童工，17岁到北京一家杂货店当学徒。旧社会的苦难经历，让张秉贵不堪回首。新中国成立的50年代初，即将开业的北京百货大楼招聘营业员，尽管规定只招25岁以下的年轻人，但已经36岁的张秉贵因有“多年的经商经验”被破格录取，当上“新中国第一店”的售货员。他从1955年11月到百货大楼站柜台，30多年的时间接待顾客近400万人次，没有跟顾客红过一次脸，吵过一次嘴，没有怠慢过任何一个人。他苦练售货技术和心算法，练就了令人称奇的“一抓准”“一口清”技艺。所谓“一抓准”，就是指一把就能抓准分量；“一口清”则是非常神奇的算账速度。 1957年，被评为北京市劳动模范；1979年被国务院授予全国劳动模范称号，成为商业战线上的一面旗帜，多次被授予优秀共产党员称号，当选为党的十一大代表，第五、第六届全国人大代表和常委。北京有燕京八景，张秉贵售货被称为“燕京第九景”。1987年，张秉贵因病医治无效，在北京不幸去世，享年69岁；1988年，北京市百货大楼在大门广场处为其竖立半身铜像至今，陈云同志亲笔为其题词:“一团火”精神光耀神州。2009年张秉贵被评为“100位新中国成立以来感动中国人物”之一。 </vt:lpstr>
      <vt:lpstr>张秉贵典型事件  ①张秉贵用糖哄哭闹的小孩，表现了他的耐心细致、周到体贴。 ②张秉贵给要赶火车的顾客提前称糖并悉心指路，表现了他体贴入微、急人所急、解人所难的品质。 ③张秉贵接待了气呼呼的女顾客，表现了他的热情大度、主动耐心、和蔼亲切。 ④张秉贵的女儿生病，却依旧没有影响他的服务态度，表现了他的隐忍克制、爱岗敬业、公私分明。 ⑤张秉贵光照顾买得多的顾客而被买得少的顾客质问后受到触动，表现了他自我反省、不断成长的品质。 ⑥张秉贵忆往昔被兵痞打，今天却收到女顾客的水果而感慨不已，表现了他懂得感恩，乐于奉献的品质。 ⑦张秉贵通过多种渠道丰富自己的商品知识，当好顾客的参谋，表现他主动求知、严于律己、视“为人民服务”为服务宗旨的品质。 ⑧张秉贵去吃夜宵，因座无虚席，厨房大师傅特意给他拿凳子而受启发，表现了他善于剖析小事、思想觉悟高。 总而言之，张秉贵是一位热情体贴、细致周到、诚恳耐心的优秀老售货员。 </vt:lpstr>
      <vt:lpstr>细节描写  示例1：张秉贵在柜台里“三步并作两步走,一点儿不知累”,下班后累得“有时连上楼还要扶着墙”。强烈的细节对比，突出张秉贵忘我的工作精神。 示例2：张秉贵也随着她向柜台东头走去,边走边想:她准遇到了什么不顾心的事,越是这样,我越是要热情接待她。张秉贵一边走,一边还是那样和颜悦色地说: “最近从上海来了几种新果,味道还不错,您想看看吗?我向您介绍一下。”心理描写与语言描写结合，揭示他的主动耐心、亲切和蔼，善于应对各种顾客。 示例3：他从称好的糖果中拿出一块放回货柜里,又拿出几块用小纸袋好,塞进孩子的衣兜里,把剩下的糖果包捆结实递给顾客,嘱咐道……一连串的动作描写，表现他的细致周到。 示例4：忆往昔,看今天,他默默地想,现在我刚为人民做一点儿事,他们就把我当亲人相待,我有什么理由不全心全意为人民服务! 1958年他入党后,想了又想,一个共产党员到底图什么?图的就是多为人民服务!心理描写，表现了他的成长过程。 </vt:lpstr>
      <vt:lpstr>人物通讯的特点： 线索清晰；典型事件；突出细节；主旨明确；讲究事实 </vt:lpstr>
      <vt:lpstr>《“探界者”钟扬》   了解钟扬其人  《感动中国2018年度人物》对他的介绍：  【人物事迹】钟扬长期致力于生物多样性研究和保护，率领团队在青藏高原为国家种质库收集了数千万颗植物种子；钟扬援藏16年，足迹遍布西藏最偏远、最艰苦的地区，长期的高原工作让他积劳成疾，多次住进医院，但他都没有停下工作。多年来，钟扬为西部少数民族地区的人才培养、学科建设和科学研究作出了重要贡献。  【颁奖辞】超越海拔六千米，抵达植物生长的最高极限，跋涉十六年，把论文写满高原。倒下的时候双肩包里藏着你的初心、誓言和未了的心愿。你热爱的藏波罗花，不屑于雕梁画栋，只绽放在高山砾石之间。 </vt:lpstr>
      <vt:lpstr>《“探界者”钟扬》： 第一，善于用事实说话。文章除了直接评价赞美，更多的是用事实说话，彰显理性与客观。比如用他的婚事表现他的雷厉风行，用他的小纸条上的工作安排表现他的忘我精神和忙碌劳累等。 第二，引用人物自己的话来塑造人物形象。文章多处引用钟扬的演讲、文章、书籍中的文字，从不同层面表现他的品质。 第三，侧面烘托。文章多处引用钟扬母亲、妻子、同事、学生的话，从侧面烘托人物形象，表现人物性格。  写作特点： 多方面、多渠道搜集材料，多角度、多层次的表现人物。文章从植物学家、科普达人等角度，选取钟扬的典型事例，既介绍他少年时的经历，又展现他工作后的多方面的付出；选择的众多人物中，有钟扬的亲人、同事、朋友、学生等；描写的角度有钟扬工作方面的，有生活细节方面的。文章所记事件虽然很多，而且看起来有点“乱”，但都是围绕着一个主题（讴歌钟扬的爱岗敬业、牺牲奉献精神）来安排的，所以又散而不乱，多而集中。 </vt:lpstr>
      <vt:lpstr>学习总结 选择典型人物，不一定非得崇高伟大的人物；精选表现人物崇高品格的事例；注重细节描写；用适合的线索把材料贯穿起来；安排好文章的结构；注意语言的优美生动…… 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超 李</cp:lastModifiedBy>
  <cp:revision>25</cp:revision>
  <dcterms:created xsi:type="dcterms:W3CDTF">2020-02-01T11:21:51Z</dcterms:created>
  <dcterms:modified xsi:type="dcterms:W3CDTF">2020-02-06T01:31:57Z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