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5" r:id="rId2"/>
    <p:sldId id="280" r:id="rId3"/>
    <p:sldId id="272" r:id="rId4"/>
    <p:sldId id="274" r:id="rId5"/>
    <p:sldId id="283" r:id="rId6"/>
    <p:sldId id="282" r:id="rId7"/>
    <p:sldId id="271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21415D9-36F7-43E2-AB2F-B90AF26B5E84}">
      <p14:sectionLst xmlns:p14="http://schemas.microsoft.com/office/powerpoint/2010/main">
        <p14:section name="默认节" id="{683F7DEF-632C-4C61-A441-A59880A99801}">
          <p14:sldIdLst>
            <p14:sldId id="265"/>
            <p14:sldId id="280"/>
            <p14:sldId id="272"/>
            <p14:sldId id="274"/>
            <p14:sldId id="283"/>
            <p14:sldId id="28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4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6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672198" y="3218308"/>
            <a:ext cx="8471802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红烛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峨日朵雪峰之侧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致云雀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中意象的理解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436" y="4416168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957CF9-6DC1-48A9-BE58-E5E64ACB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" y="550774"/>
            <a:ext cx="8951899" cy="4592726"/>
          </a:xfrm>
        </p:spPr>
        <p:txBody>
          <a:bodyPr>
            <a:noAutofit/>
          </a:bodyPr>
          <a:lstStyle/>
          <a:p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所谓</a:t>
            </a:r>
            <a:r>
              <a:rPr lang="zh-CN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意象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是诗歌中熔铸了诗人主观感情的客观物象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是诗人根据现实生活中的各种现象加以艺术概括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形成具有一定思想内容和艺术感染力的具体生动的物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自然景象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0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97597-B3B8-4528-9AE8-8B51C3E8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67" y="117314"/>
            <a:ext cx="8583065" cy="912346"/>
          </a:xfrm>
        </p:spPr>
        <p:txBody>
          <a:bodyPr>
            <a:noAutofit/>
          </a:bodyPr>
          <a:lstStyle/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意象是诗歌表情达意的主要载体，欣赏这三首诗，分别找出它们的主要意象，完成下表。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8A2A923-3A6A-4E82-A388-4622FF859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47213"/>
              </p:ext>
            </p:extLst>
          </p:nvPr>
        </p:nvGraphicFramePr>
        <p:xfrm>
          <a:off x="418779" y="1138066"/>
          <a:ext cx="8306440" cy="3888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8479">
                  <a:extLst>
                    <a:ext uri="{9D8B030D-6E8A-4147-A177-3AD203B41FA5}">
                      <a16:colId xmlns:a16="http://schemas.microsoft.com/office/drawing/2014/main" val="836020123"/>
                    </a:ext>
                  </a:extLst>
                </a:gridCol>
                <a:gridCol w="2768479">
                  <a:extLst>
                    <a:ext uri="{9D8B030D-6E8A-4147-A177-3AD203B41FA5}">
                      <a16:colId xmlns:a16="http://schemas.microsoft.com/office/drawing/2014/main" val="2594830507"/>
                    </a:ext>
                  </a:extLst>
                </a:gridCol>
                <a:gridCol w="2769482">
                  <a:extLst>
                    <a:ext uri="{9D8B030D-6E8A-4147-A177-3AD203B41FA5}">
                      <a16:colId xmlns:a16="http://schemas.microsoft.com/office/drawing/2014/main" val="2284586208"/>
                    </a:ext>
                  </a:extLst>
                </a:gridCol>
              </a:tblGrid>
              <a:tr h="972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作品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主要意象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含义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20677"/>
                  </a:ext>
                </a:extLst>
              </a:tr>
              <a:tr h="972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《红烛》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719022"/>
                  </a:ext>
                </a:extLst>
              </a:tr>
              <a:tr h="972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《峨日朵雪峰之侧》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014435"/>
                  </a:ext>
                </a:extLst>
              </a:tr>
              <a:tr h="972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《致云雀》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36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2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03621EF-CFF7-4F34-B7C4-2DE42CD18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941695"/>
              </p:ext>
            </p:extLst>
          </p:nvPr>
        </p:nvGraphicFramePr>
        <p:xfrm>
          <a:off x="215153" y="138314"/>
          <a:ext cx="8608038" cy="49339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2358">
                  <a:extLst>
                    <a:ext uri="{9D8B030D-6E8A-4147-A177-3AD203B41FA5}">
                      <a16:colId xmlns:a16="http://schemas.microsoft.com/office/drawing/2014/main" val="836020123"/>
                    </a:ext>
                  </a:extLst>
                </a:gridCol>
                <a:gridCol w="2455567">
                  <a:extLst>
                    <a:ext uri="{9D8B030D-6E8A-4147-A177-3AD203B41FA5}">
                      <a16:colId xmlns:a16="http://schemas.microsoft.com/office/drawing/2014/main" val="2594830507"/>
                    </a:ext>
                  </a:extLst>
                </a:gridCol>
                <a:gridCol w="4820113">
                  <a:extLst>
                    <a:ext uri="{9D8B030D-6E8A-4147-A177-3AD203B41FA5}">
                      <a16:colId xmlns:a16="http://schemas.microsoft.com/office/drawing/2014/main" val="2284586208"/>
                    </a:ext>
                  </a:extLst>
                </a:gridCol>
              </a:tblGrid>
              <a:tr h="406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作品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主要意象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含义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20677"/>
                  </a:ext>
                </a:extLst>
              </a:tr>
              <a:tr h="8379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《红烛》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719022"/>
                  </a:ext>
                </a:extLst>
              </a:tr>
              <a:tr h="2583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《峨日朵雪峰之侧》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sz="1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014435"/>
                  </a:ext>
                </a:extLst>
              </a:tr>
              <a:tr h="9442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《致云雀》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8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83622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E4CB558-6DB5-49C1-8DA5-52DA5A717B80}"/>
              </a:ext>
            </a:extLst>
          </p:cNvPr>
          <p:cNvSpPr txBox="1"/>
          <p:nvPr/>
        </p:nvSpPr>
        <p:spPr>
          <a:xfrm>
            <a:off x="1705854" y="676194"/>
            <a:ext cx="205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红烛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6F1071-EA8C-4A73-A09A-C6E725D28154}"/>
              </a:ext>
            </a:extLst>
          </p:cNvPr>
          <p:cNvSpPr txBox="1"/>
          <p:nvPr/>
        </p:nvSpPr>
        <p:spPr>
          <a:xfrm>
            <a:off x="3903488" y="484094"/>
            <a:ext cx="502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红烛，是诗人理想人格的化身。诗人的那颗心，是一颗赤子之心，纯洁率真，晶明透亮，灼灼发热。不惜牺牲，无私奉献。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D5CE9C-C452-480B-AF4F-852F1A2D6E18}"/>
              </a:ext>
            </a:extLst>
          </p:cNvPr>
          <p:cNvSpPr txBox="1"/>
          <p:nvPr/>
        </p:nvSpPr>
        <p:spPr>
          <a:xfrm>
            <a:off x="1636699" y="1407424"/>
            <a:ext cx="2136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雪峰</a:t>
            </a: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</a:t>
            </a: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雄鹰、雪豹</a:t>
            </a:r>
            <a:endParaRPr lang="zh-CN" altLang="zh-CN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蜘蛛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2233A6-538D-49EA-A100-9350B705C051}"/>
              </a:ext>
            </a:extLst>
          </p:cNvPr>
          <p:cNvSpPr txBox="1"/>
          <p:nvPr/>
        </p:nvSpPr>
        <p:spPr>
          <a:xfrm>
            <a:off x="3980329" y="1337022"/>
            <a:ext cx="48428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雪峰象征着生命与人生，是诗人生命的缩影与投射。</a:t>
            </a: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太阳代表所谓的“真理”</a:t>
            </a:r>
            <a:r>
              <a:rPr lang="zh-CN" altLang="en-US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在严峻的现实面前，在人们的困惑迷惘中，终于失去原来的高度，要跃入“山海”。</a:t>
            </a: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hangingPunct="1">
              <a:defRPr/>
            </a:pP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hangingPunct="1">
              <a:defRPr/>
            </a:pPr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雄鹰、雪豹</a:t>
            </a:r>
            <a:r>
              <a:rPr lang="zh-CN" altLang="en-US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自然界的勇者、强者</a:t>
            </a:r>
            <a:r>
              <a:rPr lang="zh-CN" altLang="en-US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hangingPunct="1">
              <a:defRPr/>
            </a:pP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hangingPunct="1">
              <a:defRPr/>
            </a:pPr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蜘蛛是物质世界极为普通的生灵</a:t>
            </a:r>
            <a:r>
              <a:rPr lang="zh-CN" altLang="en-US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，但却拥有强大的</a:t>
            </a:r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意志和心灵。</a:t>
            </a:r>
            <a:endParaRPr lang="en-US" altLang="zh-CN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defTabSz="685800" hangingPunct="1">
              <a:defRPr/>
            </a:pP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31A58C-8535-4429-B421-CFC2CE548DF2}"/>
              </a:ext>
            </a:extLst>
          </p:cNvPr>
          <p:cNvSpPr txBox="1"/>
          <p:nvPr/>
        </p:nvSpPr>
        <p:spPr>
          <a:xfrm>
            <a:off x="1636699" y="4467306"/>
            <a:ext cx="116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云雀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32B958-5951-4585-9704-69A956C02F67}"/>
              </a:ext>
            </a:extLst>
          </p:cNvPr>
          <p:cNvSpPr txBox="1"/>
          <p:nvPr/>
        </p:nvSpPr>
        <p:spPr>
          <a:xfrm>
            <a:off x="4072540" y="4312635"/>
            <a:ext cx="453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kern="1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欢乐、光明、爱、美丽的象征，也是诗人理想自我形象的象征。</a:t>
            </a:r>
            <a:endParaRPr lang="zh-CN" altLang="en-US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47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2753C-F5ED-4A14-92C8-5F815D4A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82063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把握诗歌</a:t>
            </a:r>
            <a:r>
              <a:rPr lang="zh-CN" altLang="zh-CN" sz="4000" dirty="0"/>
              <a:t>意象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957CF9-6DC1-48A9-BE58-E5E64ACB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7" y="1087915"/>
            <a:ext cx="8223702" cy="34603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抓住物象所体现的特征，分析寓于物象中的思想感情。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挖掘物象的内在品格、精神。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物象的特定内涵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15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2753C-F5ED-4A14-92C8-5F815D4A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7" y="132682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如何把握诗歌</a:t>
            </a:r>
            <a:r>
              <a:rPr lang="zh-CN" altLang="zh-CN" sz="3200" dirty="0"/>
              <a:t>意象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957CF9-6DC1-48A9-BE58-E5E64ACB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50" y="660404"/>
            <a:ext cx="8951899" cy="4483096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抓物象的特点。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抓住物象所体现的特征，分析寓于物象中的思想感情。关注诗歌的有效信息：诗题、点题句、作者、注释、表达感情的诗句，找到解题的切入点。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抓物与志的契合点。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挖掘物象的内在品格、精神。先要欣赏作者对所写之物的刻画，找到与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志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的契合点，从而把握主题。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抓物象的特定内涵。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在中国古代诗歌中，作者常用一些特定的事物来表达主题思想及感情，这些事物在漫长的历史进程中被作者赋予了某种特定的内涵。分析古代诗歌可以从这些事物的特定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涵入手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常见诗歌意象分类</a:t>
            </a:r>
            <a:r>
              <a:rPr lang="en-US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https://wenku.baidu.com/view/f44930d1195f312b3169a558.html</a:t>
            </a:r>
            <a:endParaRPr lang="zh-CN" altLang="en-US" sz="20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04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474</Words>
  <Application>Microsoft Office PowerPoint</Application>
  <PresentationFormat>全屏显示(16:9)</PresentationFormat>
  <Paragraphs>66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华文仿宋</vt:lpstr>
      <vt:lpstr>楷体</vt:lpstr>
      <vt:lpstr>宋体</vt:lpstr>
      <vt:lpstr>微软雅黑</vt:lpstr>
      <vt:lpstr>Arial</vt:lpstr>
      <vt:lpstr>Calibri</vt:lpstr>
      <vt:lpstr>1_Office 主题​​</vt:lpstr>
      <vt:lpstr>《红烛》《峨日朵雪峰之侧》《致云雀》中意象的理解</vt:lpstr>
      <vt:lpstr>PowerPoint 演示文稿</vt:lpstr>
      <vt:lpstr>意象是诗歌表情达意的主要载体，欣赏这三首诗，分别找出它们的主要意象，完成下表。</vt:lpstr>
      <vt:lpstr>PowerPoint 演示文稿</vt:lpstr>
      <vt:lpstr>把握诗歌意象</vt:lpstr>
      <vt:lpstr>如何把握诗歌意象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李雪</cp:lastModifiedBy>
  <cp:revision>57</cp:revision>
  <dcterms:created xsi:type="dcterms:W3CDTF">2020-02-01T11:21:51Z</dcterms:created>
  <dcterms:modified xsi:type="dcterms:W3CDTF">2020-02-04T06:02:23Z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